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67" r:id="rId5"/>
    <p:sldId id="327" r:id="rId6"/>
    <p:sldId id="328" r:id="rId7"/>
    <p:sldId id="330" r:id="rId8"/>
    <p:sldId id="336" r:id="rId9"/>
    <p:sldId id="329" r:id="rId10"/>
    <p:sldId id="338" r:id="rId11"/>
    <p:sldId id="318" r:id="rId12"/>
    <p:sldId id="333" r:id="rId13"/>
    <p:sldId id="335" r:id="rId14"/>
    <p:sldId id="339" r:id="rId15"/>
    <p:sldId id="325" r:id="rId16"/>
    <p:sldId id="337" r:id="rId17"/>
    <p:sldId id="326" r:id="rId18"/>
    <p:sldId id="29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C33"/>
    <a:srgbClr val="686968"/>
    <a:srgbClr val="E6E6E6"/>
    <a:srgbClr val="2396D3"/>
    <a:srgbClr val="FDB416"/>
    <a:srgbClr val="20A560"/>
    <a:srgbClr val="27A560"/>
    <a:srgbClr val="B2B2B2"/>
    <a:srgbClr val="F59D24"/>
    <a:srgbClr val="F59F2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6149" autoAdjust="0"/>
  </p:normalViewPr>
  <p:slideViewPr>
    <p:cSldViewPr snapToGrid="0">
      <p:cViewPr varScale="1">
        <p:scale>
          <a:sx n="111" d="100"/>
          <a:sy n="111" d="100"/>
        </p:scale>
        <p:origin x="62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A9F48-57CB-4055-A7EF-32E5E0A7CF3F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1101B-A1E6-4F2B-A4F6-89DD6E6D33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877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326C3-8545-4F13-9F33-9B3B5119ABC5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60737-485D-470A-8278-F4FCA36C3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94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8BCCD-78AB-4CAD-9F8D-EA22A36CCAA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71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крыв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 userDrawn="1"/>
        </p:nvSpPr>
        <p:spPr>
          <a:xfrm>
            <a:off x="428" y="1499073"/>
            <a:ext cx="4616924" cy="1765420"/>
          </a:xfrm>
          <a:custGeom>
            <a:avLst/>
            <a:gdLst/>
            <a:ahLst/>
            <a:cxnLst/>
            <a:rect l="l" t="t" r="r" b="b"/>
            <a:pathLst>
              <a:path w="8798560" h="3190875">
                <a:moveTo>
                  <a:pt x="0" y="3190855"/>
                </a:moveTo>
                <a:lnTo>
                  <a:pt x="8798266" y="3190855"/>
                </a:lnTo>
                <a:lnTo>
                  <a:pt x="8798266" y="0"/>
                </a:lnTo>
                <a:lnTo>
                  <a:pt x="0" y="0"/>
                </a:lnTo>
                <a:lnTo>
                  <a:pt x="0" y="3190855"/>
                </a:lnTo>
                <a:close/>
              </a:path>
            </a:pathLst>
          </a:custGeom>
          <a:solidFill>
            <a:srgbClr val="A20C33"/>
          </a:solidFill>
        </p:spPr>
        <p:txBody>
          <a:bodyPr wrap="square" lIns="0" tIns="0" rIns="0" bIns="0" rtlCol="0"/>
          <a:lstStyle/>
          <a:p>
            <a:endParaRPr sz="1092">
              <a:solidFill>
                <a:srgbClr val="B01736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368" y="1784311"/>
            <a:ext cx="3930262" cy="10923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3600" b="0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Opening slide</a:t>
            </a:r>
            <a:br>
              <a:rPr lang="en-US" dirty="0"/>
            </a:br>
            <a:r>
              <a:rPr lang="en-US" dirty="0"/>
              <a:t>(an example)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82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нутренний_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7754" y="1439566"/>
            <a:ext cx="5101038" cy="3790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10000"/>
              </a:lnSpc>
              <a:spcAft>
                <a:spcPts val="600"/>
              </a:spcAft>
              <a:buNone/>
              <a:defRPr lang="ru-RU" sz="18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6271940" y="1439566"/>
            <a:ext cx="5026025" cy="37900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18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88875" y="406346"/>
            <a:ext cx="9570486" cy="50024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A20C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888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внутренний_слайд_Бул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8863" y="1448110"/>
            <a:ext cx="5101038" cy="3790075"/>
          </a:xfrm>
          <a:prstGeom prst="rect">
            <a:avLst/>
          </a:prstGeom>
        </p:spPr>
        <p:txBody>
          <a:bodyPr/>
          <a:lstStyle>
            <a:lvl1pPr marL="342900" indent="-342900" algn="l">
              <a:spcAft>
                <a:spcPts val="600"/>
              </a:spcAft>
              <a:buClr>
                <a:srgbClr val="A20C33"/>
              </a:buClr>
              <a:buFont typeface="Arial" panose="020B0604020202020204" pitchFamily="34" charset="0"/>
              <a:buChar char="•"/>
              <a:defRPr lang="ru-RU" sz="18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Буллиты</a:t>
            </a:r>
          </a:p>
          <a:p>
            <a:r>
              <a:rPr lang="ru-RU" dirty="0"/>
              <a:t>Буллиты</a:t>
            </a:r>
          </a:p>
          <a:p>
            <a:r>
              <a:rPr lang="ru-RU" dirty="0"/>
              <a:t>Буллиты</a:t>
            </a:r>
          </a:p>
          <a:p>
            <a:r>
              <a:rPr lang="ru-RU" dirty="0"/>
              <a:t>Буллиты</a:t>
            </a:r>
          </a:p>
          <a:p>
            <a:r>
              <a:rPr lang="ru-RU" dirty="0"/>
              <a:t>Буллиты</a:t>
            </a:r>
          </a:p>
          <a:p>
            <a:r>
              <a:rPr lang="ru-RU" dirty="0"/>
              <a:t>Буллиты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6271940" y="1448110"/>
            <a:ext cx="5026025" cy="37900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18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89338" y="406346"/>
            <a:ext cx="9570486" cy="50024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A20C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539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нутренний слайд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8863" y="406346"/>
            <a:ext cx="9570486" cy="50024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A20C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09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727" y="6379981"/>
            <a:ext cx="1286045" cy="2527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883" y="6397678"/>
            <a:ext cx="1519106" cy="21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9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B01736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4" userDrawn="1">
          <p15:clr>
            <a:srgbClr val="F26B43"/>
          </p15:clr>
        </p15:guide>
        <p15:guide id="2" pos="3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86042" y="1"/>
            <a:ext cx="8005524" cy="606424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" name="object 3"/>
          <p:cNvSpPr/>
          <p:nvPr/>
        </p:nvSpPr>
        <p:spPr>
          <a:xfrm>
            <a:off x="428" y="0"/>
            <a:ext cx="4943047" cy="6064250"/>
          </a:xfrm>
          <a:custGeom>
            <a:avLst/>
            <a:gdLst/>
            <a:ahLst/>
            <a:cxnLst/>
            <a:rect l="l" t="t" r="r" b="b"/>
            <a:pathLst>
              <a:path w="7392670" h="9714865">
                <a:moveTo>
                  <a:pt x="0" y="9714468"/>
                </a:moveTo>
                <a:lnTo>
                  <a:pt x="7392445" y="9714468"/>
                </a:lnTo>
                <a:lnTo>
                  <a:pt x="7392445" y="0"/>
                </a:lnTo>
                <a:lnTo>
                  <a:pt x="0" y="0"/>
                </a:lnTo>
                <a:lnTo>
                  <a:pt x="0" y="9714468"/>
                </a:lnTo>
                <a:close/>
              </a:path>
            </a:pathLst>
          </a:custGeom>
          <a:solidFill>
            <a:srgbClr val="B01736"/>
          </a:solidFill>
        </p:spPr>
        <p:txBody>
          <a:bodyPr wrap="square" lIns="0" tIns="0" rIns="0" bIns="0" rtlCol="0"/>
          <a:lstStyle/>
          <a:p>
            <a:endParaRPr sz="1092">
              <a:solidFill>
                <a:srgbClr val="B01736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0774" y="1550772"/>
            <a:ext cx="4147805" cy="1238105"/>
          </a:xfrm>
          <a:prstGeom prst="rect">
            <a:avLst/>
          </a:prstGeom>
        </p:spPr>
        <p:txBody>
          <a:bodyPr vert="horz" wrap="square" lIns="0" tIns="6931" rIns="0" bIns="0" rtlCol="0" anchor="ctr">
            <a:spAutoFit/>
          </a:bodyPr>
          <a:lstStyle/>
          <a:p>
            <a:pPr marL="7701" marR="3081">
              <a:lnSpc>
                <a:spcPct val="100499"/>
              </a:lnSpc>
              <a:spcBef>
                <a:spcPts val="55"/>
              </a:spcBef>
            </a:pPr>
            <a:r>
              <a:rPr lang="ru-RU" sz="4000" spc="3" dirty="0" smtClean="0">
                <a:solidFill>
                  <a:srgbClr val="FFFFFF"/>
                </a:solidFill>
              </a:rPr>
              <a:t>Эмоциональный интеллект</a:t>
            </a:r>
            <a:endParaRPr sz="4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0832" y="6288834"/>
            <a:ext cx="1711495" cy="3364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75" y="6301324"/>
            <a:ext cx="1997302" cy="285821"/>
          </a:xfrm>
          <a:prstGeom prst="rect">
            <a:avLst/>
          </a:prstGeom>
        </p:spPr>
      </p:pic>
      <p:sp>
        <p:nvSpPr>
          <p:cNvPr id="9" name="object 8"/>
          <p:cNvSpPr txBox="1"/>
          <p:nvPr/>
        </p:nvSpPr>
        <p:spPr>
          <a:xfrm>
            <a:off x="614983" y="4632776"/>
            <a:ext cx="2529068" cy="113653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lang="ru-RU" sz="1698" b="1" spc="-27" dirty="0" smtClean="0">
                <a:solidFill>
                  <a:srgbClr val="FFFFFF"/>
                </a:solidFill>
                <a:latin typeface="Segoe UI Semibold"/>
                <a:cs typeface="Segoe UI Semibold"/>
              </a:rPr>
              <a:t>Елена </a:t>
            </a:r>
            <a:r>
              <a:rPr lang="ru-RU" sz="1698" b="1" spc="-27" dirty="0" err="1" smtClean="0">
                <a:solidFill>
                  <a:srgbClr val="FFFFFF"/>
                </a:solidFill>
                <a:latin typeface="Segoe UI Semibold"/>
                <a:cs typeface="Segoe UI Semibold"/>
              </a:rPr>
              <a:t>Шедова</a:t>
            </a:r>
            <a:endParaRPr sz="1698" dirty="0">
              <a:latin typeface="Segoe UI Semibold"/>
              <a:cs typeface="Segoe UI Semibold"/>
            </a:endParaRPr>
          </a:p>
          <a:p>
            <a:pPr marL="7701" marR="553722">
              <a:spcBef>
                <a:spcPts val="873"/>
              </a:spcBef>
            </a:pPr>
            <a:r>
              <a:rPr lang="en-US" sz="1400" spc="-3" dirty="0" smtClean="0">
                <a:solidFill>
                  <a:srgbClr val="FFFFFF"/>
                </a:solidFill>
                <a:latin typeface="Segoe UI"/>
                <a:cs typeface="Segoe UI"/>
              </a:rPr>
              <a:t>CMO</a:t>
            </a:r>
            <a:r>
              <a:rPr lang="ru-RU" sz="1400" spc="-3" dirty="0" smtClean="0">
                <a:solidFill>
                  <a:srgbClr val="FFFFFF"/>
                </a:solidFill>
                <a:latin typeface="Segoe UI"/>
                <a:cs typeface="Segoe UI"/>
              </a:rPr>
              <a:t>, </a:t>
            </a:r>
            <a:r>
              <a:rPr lang="en-US" sz="1400" spc="-3" dirty="0" err="1" smtClean="0">
                <a:solidFill>
                  <a:srgbClr val="FFFFFF"/>
                </a:solidFill>
                <a:latin typeface="Segoe UI"/>
                <a:cs typeface="Segoe UI"/>
              </a:rPr>
              <a:t>Softline</a:t>
            </a:r>
            <a:endParaRPr lang="ru-RU" sz="1400" spc="-3" dirty="0" smtClean="0">
              <a:solidFill>
                <a:srgbClr val="FFFFFF"/>
              </a:solidFill>
              <a:latin typeface="Segoe UI"/>
              <a:cs typeface="Segoe UI"/>
            </a:endParaRPr>
          </a:p>
          <a:p>
            <a:pPr marL="7701" marR="553722">
              <a:spcBef>
                <a:spcPts val="873"/>
              </a:spcBef>
            </a:pPr>
            <a:endParaRPr sz="1092" dirty="0">
              <a:latin typeface="Segoe UI"/>
              <a:cs typeface="Segoe UI"/>
            </a:endParaRPr>
          </a:p>
          <a:p>
            <a:pPr marL="7701">
              <a:spcBef>
                <a:spcPts val="318"/>
              </a:spcBef>
            </a:pPr>
            <a:r>
              <a:rPr lang="en-US" sz="1400" u="sng" dirty="0" smtClean="0">
                <a:solidFill>
                  <a:schemeClr val="bg1"/>
                </a:solidFill>
                <a:latin typeface="Segoe UI"/>
                <a:cs typeface="Segoe UI"/>
              </a:rPr>
              <a:t>Elena.Shedova</a:t>
            </a:r>
            <a:r>
              <a:rPr sz="1400" u="sng" dirty="0" smtClean="0">
                <a:solidFill>
                  <a:schemeClr val="bg1"/>
                </a:solidFill>
                <a:latin typeface="Segoe UI"/>
                <a:cs typeface="Segoe UI"/>
              </a:rPr>
              <a:t>@softline.com</a:t>
            </a:r>
            <a:endParaRPr sz="14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18523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53" y="768576"/>
            <a:ext cx="11146256" cy="5114647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Презентация основана на личном опыте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Ваш опыт может частично совпадать с моим или отличаться от него</a:t>
            </a:r>
            <a:r>
              <a:rPr lang="en-US" dirty="0" smtClean="0"/>
              <a:t> – </a:t>
            </a:r>
            <a:r>
              <a:rPr lang="ru-RU" dirty="0" smtClean="0"/>
              <a:t>это не страшно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Глубокого теоретического материала вы не найдете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Зато найдете юмор и самоиронию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Ни одна книга или статья при создании презентации не пострадала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70" y="268332"/>
            <a:ext cx="9570486" cy="500244"/>
          </a:xfrm>
        </p:spPr>
        <p:txBody>
          <a:bodyPr/>
          <a:lstStyle/>
          <a:p>
            <a:r>
              <a:rPr lang="ru-RU" dirty="0" smtClean="0"/>
              <a:t>Сразу оговоримся…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169" y="3900289"/>
            <a:ext cx="3303917" cy="183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5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53" y="768576"/>
            <a:ext cx="11146256" cy="5114647"/>
          </a:xfrm>
        </p:spPr>
        <p:txBody>
          <a:bodyPr/>
          <a:lstStyle/>
          <a:p>
            <a:endParaRPr lang="en-US" sz="1200" b="1" dirty="0" smtClean="0"/>
          </a:p>
          <a:p>
            <a:r>
              <a:rPr lang="ru-RU" b="1" dirty="0" err="1" smtClean="0"/>
              <a:t>Эмоциона́льный</a:t>
            </a:r>
            <a:r>
              <a:rPr lang="ru-RU" b="1" dirty="0" smtClean="0"/>
              <a:t> </a:t>
            </a:r>
            <a:r>
              <a:rPr lang="ru-RU" b="1" dirty="0"/>
              <a:t>интелле́кт</a:t>
            </a:r>
            <a:r>
              <a:rPr lang="ru-RU" dirty="0"/>
              <a:t> (</a:t>
            </a:r>
            <a:r>
              <a:rPr lang="ru-RU" b="1" dirty="0"/>
              <a:t>ЭИ</a:t>
            </a:r>
            <a:r>
              <a:rPr lang="ru-RU" dirty="0"/>
              <a:t>; </a:t>
            </a:r>
            <a:r>
              <a:rPr lang="ru-RU" i="1" dirty="0" err="1" smtClean="0"/>
              <a:t>emotional</a:t>
            </a:r>
            <a:r>
              <a:rPr lang="ru-RU" i="1" dirty="0" smtClean="0"/>
              <a:t> </a:t>
            </a:r>
            <a:r>
              <a:rPr lang="ru-RU" i="1" dirty="0"/>
              <a:t>intelligence, EI</a:t>
            </a:r>
            <a:r>
              <a:rPr lang="ru-RU" dirty="0"/>
              <a:t>) — сумма навыков и способностей человека распознавать эмоции, понимать намерения, мотивацию и желания других людей и свои собственные, а также способность управлять своими эмоциями и эмоциями других людей в целях решения практических </a:t>
            </a:r>
            <a:r>
              <a:rPr lang="ru-RU" dirty="0" smtClean="0"/>
              <a:t>задач. </a:t>
            </a:r>
            <a:r>
              <a:rPr lang="ru-RU" dirty="0"/>
              <a:t>Относится </a:t>
            </a:r>
            <a:r>
              <a:rPr lang="ru-RU" dirty="0" smtClean="0"/>
              <a:t>к гибким навыкам.</a:t>
            </a:r>
            <a:endParaRPr lang="en-US" dirty="0" smtClean="0"/>
          </a:p>
          <a:p>
            <a:r>
              <a:rPr lang="ru-RU" b="1" dirty="0"/>
              <a:t>EQ</a:t>
            </a:r>
            <a:r>
              <a:rPr lang="ru-RU" dirty="0"/>
              <a:t> (англ. </a:t>
            </a:r>
            <a:r>
              <a:rPr lang="ru-RU" b="1" dirty="0"/>
              <a:t>Emotional quotient</a:t>
            </a:r>
            <a:r>
              <a:rPr lang="ru-RU" dirty="0"/>
              <a:t>) - Эмоциональная компетентность. </a:t>
            </a:r>
            <a:endParaRPr lang="ru-RU" dirty="0" smtClean="0"/>
          </a:p>
          <a:p>
            <a:r>
              <a:rPr lang="ru-RU" dirty="0" smtClean="0"/>
              <a:t>ЭИ – это не про умственные способности.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ru-RU" b="1" dirty="0" smtClean="0"/>
              <a:t>«</a:t>
            </a:r>
            <a:r>
              <a:rPr lang="ru-RU" b="1" dirty="0"/>
              <a:t>Очень важно понимать, что эмоциональный интеллект — это не противоположность интеллекта, это не триумф сердца над головой — это единственный путь пересечения обоих». </a:t>
            </a:r>
            <a:endParaRPr lang="ru-RU" dirty="0"/>
          </a:p>
          <a:p>
            <a:r>
              <a:rPr lang="ru-RU" sz="1200" i="1" dirty="0"/>
              <a:t>Дэвид Р. Карузо психолог, профессор кафедры психологии Йельского университета (США), специалист в области менеджмента и соавтор концепции эмоционального интеллекта. 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 smtClean="0"/>
              <a:t>И все же – определение придется дать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569" y="2154403"/>
            <a:ext cx="2383091" cy="238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5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53" y="768576"/>
            <a:ext cx="11146256" cy="511464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Понятие «Эмоциональный интеллект» появилось в 1964 году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 1990 году </a:t>
            </a:r>
            <a:r>
              <a:rPr lang="ru-RU" dirty="0" smtClean="0"/>
              <a:t>выходит статья </a:t>
            </a:r>
            <a:r>
              <a:rPr lang="ru-RU" dirty="0" err="1" smtClean="0"/>
              <a:t>Emotional</a:t>
            </a:r>
            <a:r>
              <a:rPr lang="ru-RU" dirty="0" smtClean="0"/>
              <a:t> </a:t>
            </a:r>
            <a:r>
              <a:rPr lang="ru-RU" dirty="0" err="1"/>
              <a:t>Intelligence</a:t>
            </a:r>
            <a:r>
              <a:rPr lang="ru-RU" dirty="0" smtClean="0"/>
              <a:t>»</a:t>
            </a:r>
            <a:r>
              <a:rPr lang="ru-RU" dirty="0"/>
              <a:t> </a:t>
            </a:r>
            <a:r>
              <a:rPr lang="ru-RU" dirty="0" smtClean="0"/>
              <a:t>исследователей </a:t>
            </a:r>
            <a:r>
              <a:rPr lang="ru-RU" dirty="0"/>
              <a:t>Джон (Джек) Майер и Питер </a:t>
            </a:r>
            <a:r>
              <a:rPr lang="ru-RU" dirty="0" err="1"/>
              <a:t>Саловей</a:t>
            </a:r>
            <a:r>
              <a:rPr lang="ru-RU" dirty="0"/>
              <a:t> </a:t>
            </a:r>
            <a:r>
              <a:rPr lang="ru-RU" dirty="0" smtClean="0"/>
              <a:t>в</a:t>
            </a:r>
            <a:r>
              <a:rPr lang="ru-RU" dirty="0"/>
              <a:t> научном </a:t>
            </a:r>
            <a:r>
              <a:rPr lang="ru-RU" dirty="0" smtClean="0"/>
              <a:t>журнале. Они дали свое понимание термина «</a:t>
            </a:r>
            <a:r>
              <a:rPr lang="ru-RU" dirty="0"/>
              <a:t>эмоциональный интеллект»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 1995 году </a:t>
            </a:r>
            <a:r>
              <a:rPr lang="ru-RU" dirty="0" smtClean="0"/>
              <a:t>выходит книга-бестселлер </a:t>
            </a:r>
            <a:r>
              <a:rPr lang="ru-RU" dirty="0"/>
              <a:t>«Эмоциональный </a:t>
            </a:r>
            <a:r>
              <a:rPr lang="ru-RU" dirty="0" smtClean="0"/>
              <a:t>интеллект» журналиста </a:t>
            </a:r>
            <a:r>
              <a:rPr lang="ru-RU" dirty="0"/>
              <a:t>New York </a:t>
            </a:r>
            <a:r>
              <a:rPr lang="ru-RU" dirty="0" err="1"/>
              <a:t>Times</a:t>
            </a:r>
            <a:r>
              <a:rPr lang="ru-RU" dirty="0"/>
              <a:t> </a:t>
            </a:r>
            <a:r>
              <a:rPr lang="ru-RU" dirty="0" err="1" smtClean="0"/>
              <a:t>Дэниела</a:t>
            </a:r>
            <a:r>
              <a:rPr lang="ru-RU" dirty="0" smtClean="0"/>
              <a:t> </a:t>
            </a:r>
            <a:r>
              <a:rPr lang="ru-RU" dirty="0" err="1" smtClean="0"/>
              <a:t>Гоулмана</a:t>
            </a:r>
            <a:r>
              <a:rPr lang="ru-RU" dirty="0" smtClean="0"/>
              <a:t> (в</a:t>
            </a:r>
            <a:r>
              <a:rPr lang="ru-RU" dirty="0"/>
              <a:t> списке бестселлеров </a:t>
            </a:r>
            <a:r>
              <a:rPr lang="ru-RU" dirty="0" smtClean="0"/>
              <a:t>была более </a:t>
            </a:r>
            <a:r>
              <a:rPr lang="ru-RU" dirty="0"/>
              <a:t>полутора </a:t>
            </a:r>
            <a:r>
              <a:rPr lang="ru-RU" dirty="0" smtClean="0"/>
              <a:t>лет). </a:t>
            </a:r>
            <a:r>
              <a:rPr lang="ru-RU" dirty="0" err="1" smtClean="0"/>
              <a:t>Гоулмана</a:t>
            </a:r>
            <a:r>
              <a:rPr lang="ru-RU" dirty="0" smtClean="0"/>
              <a:t> </a:t>
            </a:r>
            <a:r>
              <a:rPr lang="ru-RU" dirty="0"/>
              <a:t>часто называют автором понятия «эмоциональный интеллект», но это не совсем корректно</a:t>
            </a:r>
            <a:r>
              <a:rPr lang="ru-RU" dirty="0" smtClean="0"/>
              <a:t>.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en-US" dirty="0" smtClean="0"/>
              <a:t>EQ - </a:t>
            </a:r>
            <a:r>
              <a:rPr lang="ru-RU" dirty="0" smtClean="0"/>
              <a:t>немного истории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105" y="2995866"/>
            <a:ext cx="2775134" cy="35343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1872" y="3393687"/>
            <a:ext cx="51499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Мир </a:t>
            </a:r>
            <a:r>
              <a:rPr lang="en-US" b="1" dirty="0" smtClean="0"/>
              <a:t>VUCA</a:t>
            </a:r>
          </a:p>
          <a:p>
            <a:endParaRPr lang="en-US" b="1" dirty="0"/>
          </a:p>
          <a:p>
            <a:r>
              <a:rPr lang="ru-RU" b="1" dirty="0" smtClean="0"/>
              <a:t>Факторы, влияющие на эффективность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Эмоциональный интеллект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Психологическое благополучие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Эмоциональное и физическое здоровье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85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01736"/>
          </a:solidFill>
        </p:spPr>
        <p:txBody>
          <a:bodyPr wrap="square" lIns="0" tIns="0" rIns="0" bIns="0" rtlCol="0" anchor="ctr"/>
          <a:lstStyle/>
          <a:p>
            <a:pPr algn="ctr"/>
            <a:endParaRPr lang="ru-RU" sz="1092" dirty="0">
              <a:solidFill>
                <a:srgbClr val="B0173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4667" y="577719"/>
            <a:ext cx="105938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chemeClr val="bg1"/>
                </a:solidFill>
              </a:rPr>
              <a:t>Развивать эмоциональный интеллект </a:t>
            </a:r>
            <a:r>
              <a:rPr lang="ru-RU" sz="3600" b="1" dirty="0" smtClean="0">
                <a:solidFill>
                  <a:schemeClr val="bg1"/>
                </a:solidFill>
              </a:rPr>
              <a:t>можно</a:t>
            </a:r>
          </a:p>
          <a:p>
            <a:pPr lvl="0"/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endParaRPr lang="ru-RU" sz="3600" b="1" dirty="0">
              <a:solidFill>
                <a:schemeClr val="bg1"/>
              </a:solidFill>
            </a:endParaRPr>
          </a:p>
          <a:p>
            <a:pPr lvl="0"/>
            <a:r>
              <a:rPr lang="ru-RU" sz="3600" b="1" dirty="0">
                <a:solidFill>
                  <a:schemeClr val="bg1"/>
                </a:solidFill>
              </a:rPr>
              <a:t>Но без сильной </a:t>
            </a:r>
            <a:r>
              <a:rPr lang="ru-RU" sz="3600" b="1" dirty="0" smtClean="0">
                <a:solidFill>
                  <a:schemeClr val="bg1"/>
                </a:solidFill>
              </a:rPr>
              <a:t>мотивации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</a:rPr>
              <a:t>и </a:t>
            </a:r>
            <a:r>
              <a:rPr lang="ru-RU" sz="3600" b="1" dirty="0">
                <a:solidFill>
                  <a:schemeClr val="bg1"/>
                </a:solidFill>
              </a:rPr>
              <a:t>самопознания навыки будут быстро </a:t>
            </a:r>
            <a:r>
              <a:rPr lang="ru-RU" sz="3600" b="1" dirty="0" smtClean="0">
                <a:solidFill>
                  <a:schemeClr val="bg1"/>
                </a:solidFill>
              </a:rPr>
              <a:t>забываться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lvl="0"/>
            <a:endParaRPr lang="en-US" sz="3600" b="1" dirty="0">
              <a:solidFill>
                <a:schemeClr val="bg1"/>
              </a:solidFill>
            </a:endParaRPr>
          </a:p>
          <a:p>
            <a:pPr lvl="0"/>
            <a:r>
              <a:rPr lang="ru-RU" sz="3600" b="1" dirty="0" smtClean="0">
                <a:solidFill>
                  <a:schemeClr val="bg1"/>
                </a:solidFill>
              </a:rPr>
              <a:t>IQ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</a:rPr>
              <a:t>играет важную роль – без него человек </a:t>
            </a:r>
            <a:r>
              <a:rPr lang="ru-RU" sz="3600" b="1" dirty="0">
                <a:solidFill>
                  <a:schemeClr val="bg1"/>
                </a:solidFill>
              </a:rPr>
              <a:t>не сможет </a:t>
            </a:r>
            <a:r>
              <a:rPr lang="ru-RU" sz="3600" b="1" dirty="0" smtClean="0">
                <a:solidFill>
                  <a:schemeClr val="bg1"/>
                </a:solidFill>
              </a:rPr>
              <a:t>познать уровень </a:t>
            </a:r>
            <a:r>
              <a:rPr lang="en-US" sz="3600" b="1" dirty="0" smtClean="0">
                <a:solidFill>
                  <a:schemeClr val="bg1"/>
                </a:solidFill>
              </a:rPr>
              <a:t>EQ </a:t>
            </a:r>
            <a:r>
              <a:rPr lang="ru-RU" sz="3600" b="1" dirty="0" smtClean="0">
                <a:solidFill>
                  <a:schemeClr val="bg1"/>
                </a:solidFill>
              </a:rPr>
              <a:t>и повысить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</a:rPr>
              <a:t>его</a:t>
            </a:r>
            <a:endParaRPr lang="ru-RU" sz="3600" b="1" dirty="0">
              <a:solidFill>
                <a:schemeClr val="bg1"/>
              </a:solidFill>
            </a:endParaRPr>
          </a:p>
          <a:p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142888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53" y="768576"/>
            <a:ext cx="11146256" cy="5114647"/>
          </a:xfrm>
        </p:spPr>
        <p:txBody>
          <a:bodyPr/>
          <a:lstStyle/>
          <a:p>
            <a:endParaRPr lang="ru-RU" sz="2000" dirty="0" smtClean="0"/>
          </a:p>
          <a:p>
            <a:r>
              <a:rPr lang="ru-RU" sz="2000" b="1" dirty="0" smtClean="0"/>
              <a:t>Ощущение</a:t>
            </a:r>
            <a:r>
              <a:rPr lang="ru-RU" sz="2000" b="1" dirty="0" smtClean="0"/>
              <a:t>, </a:t>
            </a:r>
            <a:r>
              <a:rPr lang="ru-RU" sz="2000" dirty="0" smtClean="0"/>
              <a:t>что это было со мной всегда, но я не могла это </a:t>
            </a:r>
            <a:r>
              <a:rPr lang="ru-RU" sz="2000" b="1" dirty="0" smtClean="0"/>
              <a:t>объяснить </a:t>
            </a:r>
            <a:r>
              <a:rPr lang="en-US" sz="2000" dirty="0" smtClean="0">
                <a:sym typeface="Wingdings" panose="05000000000000000000" pitchFamily="2" charset="2"/>
              </a:rPr>
              <a:t> </a:t>
            </a:r>
            <a:endParaRPr lang="ru-RU" sz="20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ym typeface="Wingdings" panose="05000000000000000000" pitchFamily="2" charset="2"/>
              </a:rPr>
              <a:t>Решение пойти учиться на программу </a:t>
            </a:r>
            <a:r>
              <a:rPr lang="en-US" sz="2000" dirty="0" smtClean="0">
                <a:sym typeface="Wingdings" panose="05000000000000000000" pitchFamily="2" charset="2"/>
              </a:rPr>
              <a:t>MBA </a:t>
            </a:r>
            <a:r>
              <a:rPr lang="en-US" sz="2000" dirty="0" smtClean="0">
                <a:sym typeface="Wingdings" panose="05000000000000000000" pitchFamily="2" charset="2"/>
              </a:rPr>
              <a:t>–</a:t>
            </a:r>
            <a:r>
              <a:rPr lang="ru-RU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“</a:t>
            </a:r>
            <a:r>
              <a:rPr lang="ru-RU" sz="2000" dirty="0" err="1" smtClean="0">
                <a:sym typeface="Wingdings" panose="05000000000000000000" pitchFamily="2" charset="2"/>
              </a:rPr>
              <a:t>подзастряла</a:t>
            </a:r>
            <a:r>
              <a:rPr lang="en-US" sz="2000" dirty="0" smtClean="0">
                <a:sym typeface="Wingdings" panose="05000000000000000000" pitchFamily="2" charset="2"/>
              </a:rPr>
              <a:t>”</a:t>
            </a:r>
            <a:r>
              <a:rPr lang="ru-RU" sz="2000" dirty="0" smtClean="0">
                <a:sym typeface="Wingdings" panose="05000000000000000000" pitchFamily="2" charset="2"/>
              </a:rPr>
              <a:t> на предыдущем уровне, пора прыгнуть на следующий</a:t>
            </a:r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Рост </a:t>
            </a:r>
            <a:r>
              <a:rPr lang="ru-RU" sz="2000" dirty="0" smtClean="0"/>
              <a:t>подразделения</a:t>
            </a:r>
            <a:r>
              <a:rPr lang="en-US" sz="2000" dirty="0" smtClean="0"/>
              <a:t> – </a:t>
            </a:r>
            <a:r>
              <a:rPr lang="ru-RU" sz="2000" dirty="0" smtClean="0"/>
              <a:t>когда все сидят </a:t>
            </a:r>
            <a:r>
              <a:rPr lang="ru-RU" sz="2000" dirty="0" smtClean="0"/>
              <a:t>по </a:t>
            </a:r>
            <a:r>
              <a:rPr lang="ru-RU" sz="2000" dirty="0" smtClean="0"/>
              <a:t>разным комнатам или далеко друг от друга</a:t>
            </a:r>
            <a:r>
              <a:rPr lang="en-US" sz="2000" dirty="0" smtClean="0"/>
              <a:t> </a:t>
            </a:r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Переход в новую компанию, существенный рост ответственности </a:t>
            </a:r>
            <a:r>
              <a:rPr lang="ru-RU" sz="2000" dirty="0" smtClean="0"/>
              <a:t>– на </a:t>
            </a:r>
            <a:r>
              <a:rPr lang="ru-RU" sz="2000" dirty="0" smtClean="0"/>
              <a:t>уровне компании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Маркетинг </a:t>
            </a:r>
            <a:r>
              <a:rPr lang="ru-RU" sz="2000" dirty="0" smtClean="0"/>
              <a:t>в </a:t>
            </a:r>
            <a:r>
              <a:rPr lang="ru-RU" sz="2000" dirty="0" smtClean="0"/>
              <a:t>других странах – разные культуры, традиции, религии, политика и пр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  <a:p>
            <a:r>
              <a:rPr lang="ru-RU" sz="2000" b="1" dirty="0" smtClean="0"/>
              <a:t>Зачем</a:t>
            </a:r>
            <a:r>
              <a:rPr lang="en-US" sz="2000" b="1" dirty="0" smtClean="0"/>
              <a:t>: </a:t>
            </a:r>
            <a:r>
              <a:rPr lang="ru-RU" sz="2000" dirty="0" smtClean="0"/>
              <a:t>избежать выгорания, повысить стрессоустойчивость и эффективность,  получить силы для мотивации команды, повысить гибкость и адаптивность</a:t>
            </a:r>
            <a:endParaRPr lang="ru-RU" sz="2000" dirty="0" smtClean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 smtClean="0"/>
              <a:t>Стадии созревания – почему и когда я пришла к ЭИ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55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53" y="768576"/>
            <a:ext cx="11146256" cy="5114647"/>
          </a:xfrm>
        </p:spPr>
        <p:txBody>
          <a:bodyPr/>
          <a:lstStyle/>
          <a:p>
            <a:pPr lvl="0">
              <a:spcBef>
                <a:spcPts val="600"/>
              </a:spcBef>
            </a:pPr>
            <a:endParaRPr lang="ru-RU" sz="2000" dirty="0" smtClean="0"/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 smtClean="0"/>
              <a:t>Чувства и эмоции есть </a:t>
            </a:r>
            <a:r>
              <a:rPr lang="ru-RU" sz="2000" dirty="0" smtClean="0"/>
              <a:t>у всех. У руководителя тоже </a:t>
            </a:r>
            <a:r>
              <a:rPr lang="en-US" sz="2000" dirty="0" smtClean="0">
                <a:sym typeface="Wingdings" panose="05000000000000000000" pitchFamily="2" charset="2"/>
              </a:rPr>
              <a:t></a:t>
            </a:r>
            <a:r>
              <a:rPr lang="ru-RU" sz="2000" dirty="0" smtClean="0">
                <a:sym typeface="Wingdings" panose="05000000000000000000" pitchFamily="2" charset="2"/>
              </a:rPr>
              <a:t> И не вс</a:t>
            </a:r>
            <a:r>
              <a:rPr lang="ru-RU" sz="2000" dirty="0">
                <a:sym typeface="Wingdings" panose="05000000000000000000" pitchFamily="2" charset="2"/>
              </a:rPr>
              <a:t>ё</a:t>
            </a:r>
            <a:r>
              <a:rPr lang="ru-RU" sz="2000" dirty="0" smtClean="0">
                <a:sym typeface="Wingdings" panose="05000000000000000000" pitchFamily="2" charset="2"/>
              </a:rPr>
              <a:t> поддается контролю</a:t>
            </a:r>
            <a:endParaRPr lang="ru-RU" sz="2000" dirty="0" smtClean="0"/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 smtClean="0"/>
              <a:t>Чувства </a:t>
            </a:r>
            <a:r>
              <a:rPr lang="ru-RU" sz="2000" dirty="0" smtClean="0"/>
              <a:t>могут быть разными – позитивные, </a:t>
            </a:r>
            <a:r>
              <a:rPr lang="ru-RU" sz="2000" dirty="0" smtClean="0"/>
              <a:t>негативные, ярко выраженные и т.д.</a:t>
            </a:r>
            <a:endParaRPr lang="ru-RU" sz="2000" dirty="0" smtClean="0"/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 smtClean="0"/>
              <a:t>Одно </a:t>
            </a:r>
            <a:r>
              <a:rPr lang="ru-RU" sz="2000" dirty="0" smtClean="0"/>
              <a:t>дело – мне почудилось, другое – знать факты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 smtClean="0"/>
              <a:t>Настроение</a:t>
            </a:r>
            <a:r>
              <a:rPr lang="ru-RU" sz="2000" dirty="0" smtClean="0"/>
              <a:t>, интонации, скрываемые эмоции и реальные намерения, темперамент - </a:t>
            </a:r>
            <a:r>
              <a:rPr lang="ru-RU" sz="2000" dirty="0" smtClean="0"/>
              <a:t>это </a:t>
            </a:r>
            <a:r>
              <a:rPr lang="ru-RU" sz="2000" dirty="0" smtClean="0"/>
              <a:t>надо учиться распознавать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 smtClean="0"/>
              <a:t>Свои собственные – </a:t>
            </a:r>
            <a:r>
              <a:rPr lang="ru-RU" sz="2000" dirty="0" smtClean="0"/>
              <a:t>также</a:t>
            </a:r>
            <a:r>
              <a:rPr lang="ru-RU" sz="2000" dirty="0" smtClean="0"/>
              <a:t>. </a:t>
            </a:r>
            <a:r>
              <a:rPr lang="ru-RU" sz="2000" dirty="0" smtClean="0"/>
              <a:t>Хоть это нередко сложно признать и описать</a:t>
            </a:r>
            <a:endParaRPr lang="ru-RU" sz="2000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 smtClean="0"/>
              <a:t>Что важно понимать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548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53" y="768576"/>
            <a:ext cx="6869205" cy="5114647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Умение вдохновлять при постановке задачи, ясно и спокойно объяснять. Особенно для новых задач/проектов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Оптимизм и позитив, особенно в периоды существенных изменений. Никаких </a:t>
            </a:r>
            <a:r>
              <a:rPr lang="ru-RU" dirty="0" err="1" smtClean="0"/>
              <a:t>упаднических</a:t>
            </a:r>
            <a:r>
              <a:rPr lang="ru-RU" dirty="0" smtClean="0"/>
              <a:t> настроений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Разрешение конфликтов - объективно</a:t>
            </a:r>
            <a:r>
              <a:rPr lang="en-US" dirty="0" smtClean="0"/>
              <a:t>, </a:t>
            </a:r>
            <a:r>
              <a:rPr lang="ru-RU" dirty="0" smtClean="0"/>
              <a:t>конструктивно. Спор </a:t>
            </a:r>
            <a:r>
              <a:rPr lang="en-US" dirty="0" smtClean="0"/>
              <a:t>“</a:t>
            </a:r>
            <a:r>
              <a:rPr lang="ru-RU" dirty="0" smtClean="0"/>
              <a:t>на эмоциях</a:t>
            </a:r>
            <a:r>
              <a:rPr lang="en-US" dirty="0" smtClean="0"/>
              <a:t>”</a:t>
            </a:r>
            <a:r>
              <a:rPr lang="ru-RU" dirty="0" smtClean="0"/>
              <a:t> без </a:t>
            </a:r>
            <a:r>
              <a:rPr lang="ru-RU" dirty="0" smtClean="0"/>
              <a:t>конструктива надо останавливать</a:t>
            </a: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Эмпатия</a:t>
            </a:r>
            <a:r>
              <a:rPr lang="ru-RU" dirty="0" smtClean="0"/>
              <a:t>, настроенность </a:t>
            </a:r>
            <a:r>
              <a:rPr lang="ru-RU" dirty="0"/>
              <a:t>на </a:t>
            </a:r>
            <a:r>
              <a:rPr lang="ru-RU" dirty="0" smtClean="0"/>
              <a:t>других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ru-RU" dirty="0"/>
              <a:t>принятие их настроения</a:t>
            </a:r>
            <a:r>
              <a:rPr lang="ru-RU" dirty="0" smtClean="0"/>
              <a:t>, </a:t>
            </a:r>
            <a:r>
              <a:rPr lang="ru-RU" dirty="0" smtClean="0"/>
              <a:t>распозна</a:t>
            </a:r>
            <a:r>
              <a:rPr lang="ru-RU" dirty="0" smtClean="0"/>
              <a:t>вание</a:t>
            </a:r>
            <a:r>
              <a:rPr lang="ru-RU" dirty="0" smtClean="0"/>
              <a:t> истинной причины </a:t>
            </a:r>
            <a:r>
              <a:rPr lang="ru-RU" dirty="0" smtClean="0"/>
              <a:t>или </a:t>
            </a:r>
            <a:r>
              <a:rPr lang="ru-RU" dirty="0" smtClean="0"/>
              <a:t>эмоции, </a:t>
            </a:r>
            <a:r>
              <a:rPr lang="ru-RU" dirty="0" smtClean="0"/>
              <a:t>которую проявляет человек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Помощь и наставничество </a:t>
            </a:r>
            <a:r>
              <a:rPr lang="ru-RU" dirty="0" smtClean="0"/>
              <a:t>– помочь </a:t>
            </a:r>
            <a:r>
              <a:rPr lang="ru-RU" dirty="0" smtClean="0"/>
              <a:t>реализовать </a:t>
            </a:r>
            <a:r>
              <a:rPr lang="ru-RU" dirty="0" smtClean="0"/>
              <a:t>потенциал. Без ожидания награды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Чем </a:t>
            </a:r>
            <a:r>
              <a:rPr lang="ru-RU" dirty="0" smtClean="0"/>
              <a:t>больше в команде сотрудников с высоким ЭИ</a:t>
            </a:r>
            <a:r>
              <a:rPr lang="en-US" dirty="0" smtClean="0"/>
              <a:t>, </a:t>
            </a:r>
            <a:r>
              <a:rPr lang="ru-RU" dirty="0" smtClean="0"/>
              <a:t>тем питательней среда для </a:t>
            </a:r>
            <a:r>
              <a:rPr lang="ru-RU" dirty="0" smtClean="0"/>
              <a:t>роста, получения </a:t>
            </a:r>
            <a:r>
              <a:rPr lang="ru-RU" dirty="0" smtClean="0"/>
              <a:t>знаний и смежных навыков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 smtClean="0"/>
              <a:t>Мой опыт – что важно руководителю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508" y="4079010"/>
            <a:ext cx="3467819" cy="18206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151" y="664234"/>
            <a:ext cx="4658264" cy="310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53" y="768576"/>
            <a:ext cx="8315354" cy="5114647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“</a:t>
            </a:r>
            <a:r>
              <a:rPr lang="ru-RU" dirty="0" smtClean="0"/>
              <a:t>Доброе утро/день/вечер</a:t>
            </a:r>
            <a:r>
              <a:rPr lang="en-US" dirty="0" smtClean="0"/>
              <a:t>”</a:t>
            </a:r>
            <a:r>
              <a:rPr lang="ru-RU" dirty="0" smtClean="0"/>
              <a:t>, </a:t>
            </a:r>
            <a:r>
              <a:rPr lang="en-US" dirty="0" smtClean="0"/>
              <a:t>“</a:t>
            </a:r>
            <a:r>
              <a:rPr lang="ru-RU" dirty="0" smtClean="0"/>
              <a:t>Привет</a:t>
            </a:r>
            <a:r>
              <a:rPr lang="en-US" dirty="0" smtClean="0"/>
              <a:t>”</a:t>
            </a:r>
            <a:r>
              <a:rPr lang="ru-RU" dirty="0" smtClean="0"/>
              <a:t> всем, с кем встречаюсь в офисе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“</a:t>
            </a:r>
            <a:r>
              <a:rPr lang="ru-RU" dirty="0" smtClean="0"/>
              <a:t>До свидания</a:t>
            </a:r>
            <a:r>
              <a:rPr lang="en-US" dirty="0" smtClean="0"/>
              <a:t>”</a:t>
            </a:r>
            <a:r>
              <a:rPr lang="ru-RU" dirty="0" smtClean="0"/>
              <a:t> и </a:t>
            </a:r>
            <a:r>
              <a:rPr lang="en-US" dirty="0" smtClean="0"/>
              <a:t>“</a:t>
            </a:r>
            <a:r>
              <a:rPr lang="ru-RU" dirty="0" smtClean="0"/>
              <a:t>Пока</a:t>
            </a:r>
            <a:r>
              <a:rPr lang="en-US" dirty="0" smtClean="0"/>
              <a:t>”</a:t>
            </a:r>
            <a:r>
              <a:rPr lang="ru-RU" dirty="0" smtClean="0"/>
              <a:t>, а также </a:t>
            </a:r>
            <a:r>
              <a:rPr lang="en-US" dirty="0" smtClean="0"/>
              <a:t>“</a:t>
            </a:r>
            <a:r>
              <a:rPr lang="ru-RU" dirty="0" smtClean="0"/>
              <a:t>Хороших выходных</a:t>
            </a:r>
            <a:r>
              <a:rPr lang="en-US" dirty="0" smtClean="0"/>
              <a:t>”</a:t>
            </a: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И</a:t>
            </a:r>
            <a:r>
              <a:rPr lang="ru-RU" dirty="0" smtClean="0"/>
              <a:t>скренность и искренняя улыбка – подделку заметят сразу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Юмор – тонкий, без перехода на личности и крайности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Шутки над </a:t>
            </a:r>
            <a:r>
              <a:rPr lang="ru-RU" dirty="0" smtClean="0"/>
              <a:t>собой. Меня </a:t>
            </a:r>
            <a:r>
              <a:rPr lang="ru-RU" dirty="0"/>
              <a:t>всегда можно спросить, почему я веселая, хмурая, странная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Разрядка обстановки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Важные события в жизни подчиненных и других коллег</a:t>
            </a:r>
            <a:endParaRPr lang="en-US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Ситуация глазами </a:t>
            </a:r>
            <a:r>
              <a:rPr lang="ru-RU" dirty="0" smtClean="0"/>
              <a:t>другого</a:t>
            </a: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>
                <a:sym typeface="Wingdings" panose="05000000000000000000" pitchFamily="2" charset="2"/>
              </a:rPr>
              <a:t>Наблюдения со стороны – сесть так, чтобы видеть всех</a:t>
            </a:r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 smtClean="0"/>
              <a:t>Мои </a:t>
            </a:r>
            <a:r>
              <a:rPr lang="ru-RU" dirty="0" err="1" smtClean="0"/>
              <a:t>лайфхаки</a:t>
            </a:r>
            <a:r>
              <a:rPr lang="ru-RU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107" y="1237348"/>
            <a:ext cx="3132827" cy="417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7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53" y="768576"/>
            <a:ext cx="11146256" cy="5114647"/>
          </a:xfrm>
        </p:spPr>
        <p:txBody>
          <a:bodyPr/>
          <a:lstStyle/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Знание </a:t>
            </a:r>
            <a:r>
              <a:rPr lang="ru-RU" dirty="0" smtClean="0"/>
              <a:t>собственных сильных и слабых </a:t>
            </a:r>
            <a:r>
              <a:rPr lang="ru-RU" dirty="0" smtClean="0"/>
              <a:t>сторон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Признать </a:t>
            </a:r>
            <a:r>
              <a:rPr lang="ru-RU" dirty="0" smtClean="0"/>
              <a:t>ошибку, сделать выводы и что-то изменить </a:t>
            </a:r>
            <a:endParaRPr lang="ru-RU" dirty="0" smtClean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Учиться у сотрудников, коллег, детей и т.д. 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Умение удивляться и радоваться, как дети</a:t>
            </a:r>
            <a:endParaRPr lang="ru-RU" dirty="0" smtClean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Распознавать </a:t>
            </a:r>
            <a:r>
              <a:rPr lang="ru-RU" dirty="0" smtClean="0"/>
              <a:t>и </a:t>
            </a:r>
            <a:r>
              <a:rPr lang="ru-RU" dirty="0" smtClean="0"/>
              <a:t>управлять </a:t>
            </a:r>
            <a:r>
              <a:rPr lang="ru-RU" dirty="0" smtClean="0"/>
              <a:t>своими эмоциями и чувствами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Гибкость</a:t>
            </a:r>
            <a:r>
              <a:rPr lang="ru-RU" dirty="0" smtClean="0"/>
              <a:t>, спос</a:t>
            </a:r>
            <a:r>
              <a:rPr lang="ru-RU" dirty="0"/>
              <a:t>обность спокойно переносить изменения и адаптироваться к новым </a:t>
            </a:r>
            <a:r>
              <a:rPr lang="ru-RU" dirty="0" smtClean="0"/>
              <a:t>условиям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Ответственность </a:t>
            </a:r>
            <a:r>
              <a:rPr lang="ru-RU" dirty="0" smtClean="0"/>
              <a:t>за собственную жизнь без перекладывания вины на </a:t>
            </a:r>
            <a:r>
              <a:rPr lang="ru-RU" dirty="0" smtClean="0"/>
              <a:t>других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 smtClean="0"/>
              <a:t>Мой опыт – </a:t>
            </a:r>
            <a:r>
              <a:rPr lang="ru-RU" dirty="0" err="1" smtClean="0"/>
              <a:t>саморегуляция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961" y="3002699"/>
            <a:ext cx="2032925" cy="13535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961" y="759945"/>
            <a:ext cx="1164532" cy="183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4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53" y="768576"/>
            <a:ext cx="7886643" cy="5606345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000" kern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Иногда </a:t>
            </a:r>
            <a:r>
              <a:rPr lang="ru-RU" dirty="0"/>
              <a:t>надо остановиться, чтобы заметить что-то </a:t>
            </a:r>
            <a:r>
              <a:rPr lang="ru-RU" dirty="0" smtClean="0"/>
              <a:t>важное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Мягко отказать, когда человек просто хочет повесить что-то на другого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Самоконтроль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Держать </a:t>
            </a:r>
            <a:r>
              <a:rPr lang="ru-RU" dirty="0" smtClean="0"/>
              <a:t>обещание и </a:t>
            </a:r>
            <a:r>
              <a:rPr lang="ru-RU" dirty="0" smtClean="0"/>
              <a:t>слово </a:t>
            </a:r>
            <a:r>
              <a:rPr lang="ru-RU" dirty="0" smtClean="0"/>
              <a:t>– лучше ничего не обещать, чем пообещать и не </a:t>
            </a:r>
            <a:r>
              <a:rPr lang="ru-RU" dirty="0" smtClean="0"/>
              <a:t>сделать</a:t>
            </a:r>
            <a:endParaRPr lang="ru-RU" sz="1400" b="1" i="1" dirty="0" smtClean="0"/>
          </a:p>
          <a:p>
            <a:pPr lvl="0" algn="ctr"/>
            <a:endParaRPr lang="en-US" sz="1400" b="1" i="1" dirty="0" smtClean="0"/>
          </a:p>
          <a:p>
            <a:pPr lvl="0" algn="ctr"/>
            <a:r>
              <a:rPr lang="ru-RU" b="1" i="1" dirty="0"/>
              <a:t>Ины</a:t>
            </a:r>
            <a:r>
              <a:rPr lang="ru-RU" b="1" i="1" dirty="0" smtClean="0"/>
              <a:t>ми </a:t>
            </a:r>
            <a:r>
              <a:rPr lang="ru-RU" b="1" i="1" dirty="0" smtClean="0"/>
              <a:t>словами</a:t>
            </a:r>
            <a:r>
              <a:rPr lang="en-US" b="1" i="1" dirty="0" smtClean="0"/>
              <a:t>: </a:t>
            </a:r>
            <a:r>
              <a:rPr lang="ru-RU" b="1" i="1" dirty="0" smtClean="0"/>
              <a:t>адекватная оценка себя и признание </a:t>
            </a:r>
            <a:r>
              <a:rPr lang="ru-RU" b="1" i="1" dirty="0"/>
              <a:t>за людьми права </a:t>
            </a:r>
            <a:r>
              <a:rPr lang="ru-RU" b="1" i="1" dirty="0" smtClean="0"/>
              <a:t>быть другими</a:t>
            </a:r>
            <a:endParaRPr lang="ru-RU" b="1" i="1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 smtClean="0"/>
              <a:t>Мой опыт – </a:t>
            </a:r>
            <a:r>
              <a:rPr lang="ru-RU" dirty="0" err="1" smtClean="0"/>
              <a:t>саморегуляция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625" y="1784931"/>
            <a:ext cx="3199228" cy="167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4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466" y="820335"/>
            <a:ext cx="3667515" cy="5114647"/>
          </a:xfrm>
        </p:spPr>
        <p:txBody>
          <a:bodyPr/>
          <a:lstStyle/>
          <a:p>
            <a:pPr fontAlgn="base"/>
            <a:r>
              <a:rPr lang="ru-RU" b="1" dirty="0" smtClean="0"/>
              <a:t>Расширение кругозора - критически </a:t>
            </a:r>
            <a:r>
              <a:rPr lang="ru-RU" b="1" dirty="0"/>
              <a:t>важно для повышения </a:t>
            </a:r>
            <a:r>
              <a:rPr lang="en-US" b="1" dirty="0"/>
              <a:t>EQ</a:t>
            </a:r>
            <a:endParaRPr lang="ru-RU" b="1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 smtClean="0"/>
              <a:t>Расширение кругозора – мой опыт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16" y="3125192"/>
            <a:ext cx="3554082" cy="26655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652" y="957948"/>
            <a:ext cx="3645554" cy="48394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414" y="957948"/>
            <a:ext cx="3381555" cy="483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1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466" y="820335"/>
            <a:ext cx="4902383" cy="5114647"/>
          </a:xfrm>
        </p:spPr>
        <p:txBody>
          <a:bodyPr/>
          <a:lstStyle/>
          <a:p>
            <a:pPr fontAlgn="base"/>
            <a:endParaRPr lang="en-US" dirty="0" smtClean="0"/>
          </a:p>
          <a:p>
            <a:pPr fontAlgn="base"/>
            <a:r>
              <a:rPr lang="ru-RU" dirty="0" smtClean="0"/>
              <a:t>Различные программы и тесты для подбора правильного питания и понимания резервов организма</a:t>
            </a:r>
            <a:r>
              <a:rPr lang="en-US" dirty="0" smtClean="0"/>
              <a:t>:</a:t>
            </a:r>
          </a:p>
          <a:p>
            <a:pPr marL="285750" indent="-285750" fontAlgn="base">
              <a:buFontTx/>
              <a:buChar char="-"/>
            </a:pPr>
            <a:r>
              <a:rPr lang="en-US" dirty="0" smtClean="0"/>
              <a:t>Prime Test</a:t>
            </a:r>
          </a:p>
          <a:p>
            <a:pPr marL="285750" indent="-285750" fontAlgn="base">
              <a:buFontTx/>
              <a:buChar char="-"/>
            </a:pPr>
            <a:r>
              <a:rPr lang="ru-RU" dirty="0" smtClean="0"/>
              <a:t>Биорезонанс</a:t>
            </a:r>
          </a:p>
          <a:p>
            <a:pPr marL="285750" indent="-285750" fontAlgn="base">
              <a:buFontTx/>
              <a:buChar char="-"/>
            </a:pPr>
            <a:endParaRPr lang="ru-RU" dirty="0"/>
          </a:p>
          <a:p>
            <a:pPr fontAlgn="base"/>
            <a:r>
              <a:rPr lang="ru-RU" dirty="0"/>
              <a:t>Осознанное питание, осознанный спорт</a:t>
            </a:r>
          </a:p>
          <a:p>
            <a:pPr fontAlgn="base"/>
            <a:endParaRPr lang="ru-RU" dirty="0" smtClean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 smtClean="0"/>
              <a:t>Расширение кругозора – мой опыт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058" y="917815"/>
            <a:ext cx="4116293" cy="53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98F0A8E-0552-4A4F-851D-15B30E6C6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936" y="768576"/>
            <a:ext cx="7313489" cy="5442443"/>
          </a:xfrm>
        </p:spPr>
        <p:txBody>
          <a:bodyPr/>
          <a:lstStyle/>
          <a:p>
            <a:pPr lvl="0"/>
            <a:r>
              <a:rPr lang="ru-RU" b="1" dirty="0" smtClean="0"/>
              <a:t>Открытый разум - любознательность</a:t>
            </a:r>
          </a:p>
          <a:p>
            <a:pPr lvl="0"/>
            <a:r>
              <a:rPr lang="ru-RU" b="1" dirty="0" smtClean="0"/>
              <a:t>Открытое сердце - сопереживание</a:t>
            </a:r>
          </a:p>
          <a:p>
            <a:pPr lvl="0"/>
            <a:r>
              <a:rPr lang="ru-RU" b="1" dirty="0" smtClean="0"/>
              <a:t>Открытая воля – смелость</a:t>
            </a:r>
          </a:p>
          <a:p>
            <a:pPr lvl="0"/>
            <a:endParaRPr lang="ru-RU" b="1" dirty="0" smtClean="0"/>
          </a:p>
          <a:p>
            <a:pPr lvl="0"/>
            <a:r>
              <a:rPr lang="ru-RU" b="1" dirty="0" smtClean="0"/>
              <a:t>4 поля слушания</a:t>
            </a:r>
            <a:r>
              <a:rPr lang="en-US" b="1" dirty="0" smtClean="0"/>
              <a:t>:</a:t>
            </a:r>
          </a:p>
          <a:p>
            <a:pPr lvl="0"/>
            <a:r>
              <a:rPr lang="ru-RU" b="1" dirty="0" smtClean="0"/>
              <a:t>Загрузка</a:t>
            </a:r>
            <a:r>
              <a:rPr lang="ru-RU" dirty="0" smtClean="0"/>
              <a:t> (слушание по привычке) – подтверждение того, что нам известно</a:t>
            </a:r>
          </a:p>
          <a:p>
            <a:pPr lvl="0"/>
            <a:r>
              <a:rPr lang="ru-RU" b="1" dirty="0" smtClean="0"/>
              <a:t>Фактическое</a:t>
            </a:r>
            <a:r>
              <a:rPr lang="ru-RU" dirty="0" smtClean="0"/>
              <a:t> (слушание извне) – способность замечать опровергающую информацию</a:t>
            </a:r>
          </a:p>
          <a:p>
            <a:pPr lvl="0"/>
            <a:r>
              <a:rPr lang="ru-RU" b="1" dirty="0" smtClean="0"/>
              <a:t>Эмпатическое</a:t>
            </a:r>
            <a:r>
              <a:rPr lang="ru-RU" dirty="0" smtClean="0"/>
              <a:t> (слушание изнутри) – способность смотреть глазами другого</a:t>
            </a:r>
          </a:p>
          <a:p>
            <a:pPr lvl="0"/>
            <a:r>
              <a:rPr lang="ru-RU" b="1" dirty="0" smtClean="0"/>
              <a:t>Генеративное</a:t>
            </a:r>
            <a:r>
              <a:rPr lang="ru-RU" dirty="0" smtClean="0"/>
              <a:t> (созидательное), слушание поля – удерживание пространства для рождения нового</a:t>
            </a:r>
          </a:p>
          <a:p>
            <a:pPr lvl="0"/>
            <a:endParaRPr lang="ru-RU" b="1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CE6EA-31F0-524F-8261-338B352B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53" y="259701"/>
            <a:ext cx="9570486" cy="500244"/>
          </a:xfrm>
        </p:spPr>
        <p:txBody>
          <a:bodyPr/>
          <a:lstStyle/>
          <a:p>
            <a:r>
              <a:rPr lang="ru-RU" dirty="0"/>
              <a:t>Расширение кругозора – </a:t>
            </a:r>
            <a:r>
              <a:rPr lang="ru-RU" dirty="0" smtClean="0"/>
              <a:t>что я открыла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25" y="768576"/>
            <a:ext cx="3488637" cy="494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9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4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Softline">
      <a:dk1>
        <a:srgbClr val="262626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C000"/>
      </a:accent2>
      <a:accent3>
        <a:srgbClr val="0070C0"/>
      </a:accent3>
      <a:accent4>
        <a:srgbClr val="F59F2A"/>
      </a:accent4>
      <a:accent5>
        <a:srgbClr val="D8D8D8"/>
      </a:accent5>
      <a:accent6>
        <a:srgbClr val="757070"/>
      </a:accent6>
      <a:hlink>
        <a:srgbClr val="0563C1"/>
      </a:hlink>
      <a:folHlink>
        <a:srgbClr val="954F72"/>
      </a:folHlink>
    </a:clrScheme>
    <a:fontScheme name="Softlin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01736"/>
        </a:solidFill>
      </a:spPr>
      <a:bodyPr wrap="square" lIns="0" tIns="0" rIns="0" bIns="0" rtlCol="0"/>
      <a:lstStyle>
        <a:defPPr>
          <a:defRPr sz="1092">
            <a:solidFill>
              <a:srgbClr val="B01736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B410F8C26B14C4EAA9B38807DA7F927" ma:contentTypeVersion="0" ma:contentTypeDescription="Создание документа." ma:contentTypeScope="" ma:versionID="f00929085ed27cbf91542d4b912796f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2f955febea7e716b4e91cddba1711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8B9DD4-11A0-487D-B037-91D3B51751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7D1A0A2-5E71-4FE7-B206-11CE9406D072}">
  <ds:schemaRefs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8AADACF-01B5-4DD1-8484-1433BC39E8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722</Words>
  <Application>Microsoft Office PowerPoint</Application>
  <PresentationFormat>Широкоэкранный</PresentationFormat>
  <Paragraphs>119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Segoe UI</vt:lpstr>
      <vt:lpstr>Segoe UI Light</vt:lpstr>
      <vt:lpstr>Segoe UI Semibold</vt:lpstr>
      <vt:lpstr>Segoe UI Semilight</vt:lpstr>
      <vt:lpstr>Wingdings</vt:lpstr>
      <vt:lpstr>Тема Office</vt:lpstr>
      <vt:lpstr>Эмоциональный интеллект</vt:lpstr>
      <vt:lpstr>Сразу оговоримся…</vt:lpstr>
      <vt:lpstr>И все же – определение придется дать </vt:lpstr>
      <vt:lpstr>EQ - немного истории</vt:lpstr>
      <vt:lpstr>Презентация PowerPoint</vt:lpstr>
      <vt:lpstr>Стадии созревания – почему и когда я пришла к ЭИ</vt:lpstr>
      <vt:lpstr>Что важно понимать</vt:lpstr>
      <vt:lpstr>Мой опыт – что важно руководителю</vt:lpstr>
      <vt:lpstr>Мои лайфхаки </vt:lpstr>
      <vt:lpstr>Мой опыт – саморегуляция</vt:lpstr>
      <vt:lpstr>Мой опыт – саморегуляция</vt:lpstr>
      <vt:lpstr>Расширение кругозора – мой опыт</vt:lpstr>
      <vt:lpstr>Расширение кругозора – мой опыт</vt:lpstr>
      <vt:lpstr>Расширение кругозора – что я открыла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удаленной работы офиса</dc:title>
  <dc:creator>Makarov, Alexander</dc:creator>
  <cp:lastModifiedBy>Shedova, Elena</cp:lastModifiedBy>
  <cp:revision>105</cp:revision>
  <dcterms:created xsi:type="dcterms:W3CDTF">2020-04-01T11:08:16Z</dcterms:created>
  <dcterms:modified xsi:type="dcterms:W3CDTF">2020-04-10T11:11:15Z</dcterms:modified>
</cp:coreProperties>
</file>