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0" r:id="rId3"/>
    <p:sldMasterId id="2147483680" r:id="rId4"/>
    <p:sldMasterId id="2147483692" r:id="rId5"/>
    <p:sldMasterId id="2147483700" r:id="rId6"/>
  </p:sldMasterIdLst>
  <p:notesMasterIdLst>
    <p:notesMasterId r:id="rId67"/>
  </p:notesMasterIdLst>
  <p:sldIdLst>
    <p:sldId id="256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8" r:id="rId15"/>
    <p:sldId id="289" r:id="rId16"/>
    <p:sldId id="291" r:id="rId17"/>
    <p:sldId id="293" r:id="rId18"/>
    <p:sldId id="294" r:id="rId19"/>
    <p:sldId id="295" r:id="rId20"/>
    <p:sldId id="312" r:id="rId21"/>
    <p:sldId id="259" r:id="rId22"/>
    <p:sldId id="297" r:id="rId23"/>
    <p:sldId id="298" r:id="rId24"/>
    <p:sldId id="296" r:id="rId25"/>
    <p:sldId id="300" r:id="rId26"/>
    <p:sldId id="301" r:id="rId27"/>
    <p:sldId id="299" r:id="rId28"/>
    <p:sldId id="302" r:id="rId29"/>
    <p:sldId id="303" r:id="rId30"/>
    <p:sldId id="304" r:id="rId31"/>
    <p:sldId id="305" r:id="rId32"/>
    <p:sldId id="306" r:id="rId33"/>
    <p:sldId id="308" r:id="rId34"/>
    <p:sldId id="307" r:id="rId35"/>
    <p:sldId id="309" r:id="rId36"/>
    <p:sldId id="310" r:id="rId37"/>
    <p:sldId id="311" r:id="rId38"/>
    <p:sldId id="315" r:id="rId39"/>
    <p:sldId id="316" r:id="rId40"/>
    <p:sldId id="319" r:id="rId41"/>
    <p:sldId id="320" r:id="rId42"/>
    <p:sldId id="326" r:id="rId43"/>
    <p:sldId id="327" r:id="rId44"/>
    <p:sldId id="318" r:id="rId45"/>
    <p:sldId id="317" r:id="rId46"/>
    <p:sldId id="325" r:id="rId47"/>
    <p:sldId id="322" r:id="rId48"/>
    <p:sldId id="323" r:id="rId49"/>
    <p:sldId id="324" r:id="rId50"/>
    <p:sldId id="328" r:id="rId51"/>
    <p:sldId id="329" r:id="rId52"/>
    <p:sldId id="330" r:id="rId53"/>
    <p:sldId id="331" r:id="rId54"/>
    <p:sldId id="332" r:id="rId55"/>
    <p:sldId id="333" r:id="rId56"/>
    <p:sldId id="334" r:id="rId57"/>
    <p:sldId id="335" r:id="rId58"/>
    <p:sldId id="336" r:id="rId59"/>
    <p:sldId id="337" r:id="rId60"/>
    <p:sldId id="338" r:id="rId61"/>
    <p:sldId id="339" r:id="rId62"/>
    <p:sldId id="340" r:id="rId63"/>
    <p:sldId id="313" r:id="rId64"/>
    <p:sldId id="314" r:id="rId65"/>
    <p:sldId id="279" r:id="rId6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355" autoAdjust="0"/>
    <p:restoredTop sz="87681" autoAdjust="0"/>
  </p:normalViewPr>
  <p:slideViewPr>
    <p:cSldViewPr snapToGrid="0">
      <p:cViewPr varScale="1">
        <p:scale>
          <a:sx n="78" d="100"/>
          <a:sy n="78" d="100"/>
        </p:scale>
        <p:origin x="173" y="86"/>
      </p:cViewPr>
      <p:guideLst/>
    </p:cSldViewPr>
  </p:slideViewPr>
  <p:outlineViewPr>
    <p:cViewPr>
      <p:scale>
        <a:sx n="33" d="100"/>
        <a:sy n="33" d="100"/>
      </p:scale>
      <p:origin x="0" y="-235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slide" Target="slides/slide5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700A1-CA4C-4EFE-87A6-7DCED8FF8030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DCA49-939D-40B6-9D98-CD244ED59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55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3D354-03A4-4C01-814A-E8003133462A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976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3D354-03A4-4C01-814A-E8003133462A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753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3D354-03A4-4C01-814A-E8003133462A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741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3D354-03A4-4C01-814A-E8003133462A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00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3D354-03A4-4C01-814A-E8003133462A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864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DCA49-939D-40B6-9D98-CD244ED5911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808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DCA49-939D-40B6-9D98-CD244ED5911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912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DCA49-939D-40B6-9D98-CD244ED5911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239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DCA49-939D-40B6-9D98-CD244ED5911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620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DCA49-939D-40B6-9D98-CD244ED5911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801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DCA49-939D-40B6-9D98-CD244ED5911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604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DCA49-939D-40B6-9D98-CD244ED5911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642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DCA49-939D-40B6-9D98-CD244ED59116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54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DCA49-939D-40B6-9D98-CD244ED59116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476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DCA49-939D-40B6-9D98-CD244ED59116}" type="slidenum">
              <a:rPr lang="ru-RU" smtClean="0">
                <a:solidFill>
                  <a:prstClr val="black"/>
                </a:solidFill>
              </a:rPr>
              <a:pPr/>
              <a:t>41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824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DCA49-939D-40B6-9D98-CD244ED59116}" type="slidenum">
              <a:rPr lang="ru-RU" smtClean="0">
                <a:solidFill>
                  <a:prstClr val="black"/>
                </a:solidFill>
              </a:rPr>
              <a:pPr/>
              <a:t>43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012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DCA49-939D-40B6-9D98-CD244ED59116}" type="slidenum">
              <a:rPr lang="ru-RU" smtClean="0">
                <a:solidFill>
                  <a:prstClr val="black"/>
                </a:solidFill>
              </a:rPr>
              <a:pPr/>
              <a:t>44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175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3D354-03A4-4C01-814A-E8003133462A}" type="slidenum">
              <a:rPr lang="ru-RU" smtClean="0">
                <a:solidFill>
                  <a:prstClr val="black"/>
                </a:solidFill>
              </a:rPr>
              <a:pPr/>
              <a:t>54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916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47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26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023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16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95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277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990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603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58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719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310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6114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645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885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950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11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14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1640" y="6545897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F87AF636-6901-49F1-8182-FE9DC05DC7BB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68680" y="243205"/>
            <a:ext cx="10515600" cy="48831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6" r="34676" b="34607"/>
          <a:stretch/>
        </p:blipFill>
        <p:spPr>
          <a:xfrm>
            <a:off x="152400" y="150430"/>
            <a:ext cx="716280" cy="66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202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1640" y="6545897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F87AF636-6901-49F1-8182-FE9DC05DC7BB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68680" y="243205"/>
            <a:ext cx="10515600" cy="48831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6" r="34676" b="34607"/>
          <a:stretch/>
        </p:blipFill>
        <p:spPr>
          <a:xfrm>
            <a:off x="152400" y="150430"/>
            <a:ext cx="716280" cy="66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03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1640" y="6545897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F87AF636-6901-49F1-8182-FE9DC05DC7BB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68680" y="243205"/>
            <a:ext cx="10515600" cy="48831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6" r="34676" b="34607"/>
          <a:stretch/>
        </p:blipFill>
        <p:spPr>
          <a:xfrm>
            <a:off x="152400" y="150430"/>
            <a:ext cx="716280" cy="66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1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575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977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0949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0330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925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684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1640" y="6545897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F87AF636-6901-49F1-8182-FE9DC05DC7BB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68680" y="243205"/>
            <a:ext cx="10515600" cy="48831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6" r="34676" b="34607"/>
          <a:stretch/>
        </p:blipFill>
        <p:spPr>
          <a:xfrm>
            <a:off x="152400" y="150430"/>
            <a:ext cx="716280" cy="66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196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1640" y="6545897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F87AF636-6901-49F1-8182-FE9DC05DC7BB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68680" y="243205"/>
            <a:ext cx="10515600" cy="48831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6" r="34676" b="34607"/>
          <a:stretch/>
        </p:blipFill>
        <p:spPr>
          <a:xfrm>
            <a:off x="152400" y="150430"/>
            <a:ext cx="716280" cy="66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07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1640" y="6545897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F87AF636-6901-49F1-8182-FE9DC05DC7BB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68680" y="243205"/>
            <a:ext cx="10515600" cy="48831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6" r="34676" b="34607"/>
          <a:stretch/>
        </p:blipFill>
        <p:spPr>
          <a:xfrm>
            <a:off x="152400" y="150430"/>
            <a:ext cx="716280" cy="66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634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311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904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6184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0031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160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1897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517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685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3935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0134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1462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2582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29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5480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7205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1791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08261330-E631-4474-B963-D8A45638A256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E223224A-9B32-4065-AFEC-18E655C40F40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321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83BB2985-E1F1-4045-8322-64CA7050C9D4}" type="datetimeFigureOut">
              <a:rPr lang="ru-RU" sz="1685" smtClean="0">
                <a:solidFill>
                  <a:prstClr val="black"/>
                </a:solidFill>
              </a:rPr>
              <a:pPr defTabSz="855878"/>
              <a:t>18.12.2019</a:t>
            </a:fld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855878"/>
            <a:endParaRPr lang="ru-RU" sz="1685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855878"/>
            <a:fld id="{90415E1B-FA3B-42B0-9D34-FB249F7DC0CA}" type="slidenum">
              <a:rPr lang="ru-RU" sz="1685" smtClean="0">
                <a:solidFill>
                  <a:prstClr val="black"/>
                </a:solidFill>
              </a:rPr>
              <a:pPr defTabSz="855878"/>
              <a:t>‹#›</a:t>
            </a:fld>
            <a:endParaRPr lang="ru-RU" sz="1685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3193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1506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9754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317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3615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1163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1284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0532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1914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6359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9048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653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B2985-E1F1-4045-8322-64CA7050C9D4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15E1B-FA3B-42B0-9D34-FB249F7DC0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20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390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70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73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044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B2985-E1F1-4045-8322-64CA7050C9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15E1B-FA3B-42B0-9D34-FB249F7DC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70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1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10" Type="http://schemas.openxmlformats.org/officeDocument/2006/relationships/image" Target="../media/image91.jpeg"/><Relationship Id="rId4" Type="http://schemas.openxmlformats.org/officeDocument/2006/relationships/image" Target="../media/image85.jpeg"/><Relationship Id="rId9" Type="http://schemas.openxmlformats.org/officeDocument/2006/relationships/image" Target="../media/image9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6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hyperlink" Target="https://wrap.bz/" TargetMode="External"/><Relationship Id="rId1" Type="http://schemas.openxmlformats.org/officeDocument/2006/relationships/slideLayout" Target="../slideLayouts/slideLayout4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4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05149" y="2171492"/>
            <a:ext cx="7870785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Что делать, когда нужен крутой результат, а бюджета нет</a:t>
            </a:r>
            <a:r>
              <a:rPr lang="en-US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?</a:t>
            </a:r>
            <a:endParaRPr lang="ru-RU" sz="40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2800" dirty="0" smtClean="0">
                <a:solidFill>
                  <a:srgbClr val="FF7575"/>
                </a:solidFill>
                <a:latin typeface="Century Gothic" panose="020B0502020202020204" pitchFamily="34" charset="0"/>
              </a:rPr>
              <a:t>Мастер-класс</a:t>
            </a:r>
          </a:p>
          <a:p>
            <a:pPr algn="ctr"/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ru-RU" sz="28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24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Дмитрий Максюта 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dimmaks.com</a:t>
            </a:r>
            <a:endParaRPr lang="ru-RU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974" y="228601"/>
            <a:ext cx="2649136" cy="156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53788" y="3012378"/>
            <a:ext cx="37433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ЗНАКОМСТВО</a:t>
            </a:r>
          </a:p>
        </p:txBody>
      </p:sp>
    </p:spTree>
    <p:extLst>
      <p:ext uri="{BB962C8B-B14F-4D97-AF65-F5344CB8AC3E}">
        <p14:creationId xmlns:p14="http://schemas.microsoft.com/office/powerpoint/2010/main" val="401062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3.googleusercontent.com/xrVB-1ZJx6FJ2AhFFF2R_CM29ykrIUJoeXxkdZP5FIYyKYw_kJpowgD7qQDwWjs6TaQ0LsHYU_pQtmWswAcqx0HBgyIDmPC20msEOyf7M_2fevAM9_06oUazgbaGqC5jAC0aeDDji0m2UemQYKh3d64N7Dkak0gmjB9OdBxWhoTl04aDerknneYbD0U5wC07lBMbcfng631IrsnPj_akx-CqiEMXGCdSmkTVNzIgV_GzBf9d1SULFjstJscHSs6QieGuiXrfp4weIJ6o6zp4BZbxCa2xLPMJtomJsQeXCsli1_IDi86TpUrHdfSH0Ho_kJ_Eid4phiggPJi-MaeNRwsTEvgVwcMWDHKk5uzkUkaWvu8UyEO7Y3qX1OlOXDIeKq70FglcyUpYF_ICgtaIZ6wjmPMSAJFh-INB7dDwW546klMPFZjd_-rL6JuRja5_NYocIxmBKh3nVGj7zLZjazPwnQc5D_a8p83IQrWNMnYyi9bT6HiIadUwVVwMvFfHmQOnGu3ugfHSocZ_rOGzA-b0-SybkcGve_4zblGTSCfuyeXhsOSNVl1kJsWjCm_CTJEfC_twA51O4-czMblNtJKH1OvZsf-sQd6I1WrICoDFHZmJkyAY7sRlDNu-VP7Dcp_D3wjNVL77YRk__e7Xj_KUKj4LoHlEJdcoYmz8s0tpdl0EXgLj_KNd43RWDYx5WNXtVfELMa1UOGdZPIqbqCUruRGpQ4Vf7_hr2aCo8JBwvdzc=w755-h943-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81" y="775386"/>
            <a:ext cx="4317357" cy="539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45219" y="674399"/>
            <a:ext cx="583363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5878"/>
            <a:r>
              <a:rPr lang="ru-RU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Привет, меня </a:t>
            </a:r>
            <a:r>
              <a:rPr lang="ru-RU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зовут Дмитрий. </a:t>
            </a:r>
            <a:endParaRPr lang="ru-RU" sz="2800" b="1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defTabSz="855878"/>
            <a:endParaRPr lang="ru-RU" sz="22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defTabSz="855878"/>
            <a:r>
              <a:rPr lang="ru-RU" sz="2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Я выпускник </a:t>
            </a:r>
            <a:r>
              <a:rPr lang="ru-RU" sz="2200" dirty="0">
                <a:solidFill>
                  <a:prstClr val="white"/>
                </a:solidFill>
                <a:latin typeface="Century Gothic" panose="020B0502020202020204" pitchFamily="34" charset="0"/>
              </a:rPr>
              <a:t>МГТУ им. Н.Э. Баумана по специальности «Инженер-технолог». </a:t>
            </a:r>
            <a:endParaRPr lang="ru-RU" sz="2200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defTabSz="855878"/>
            <a:endParaRPr lang="ru-RU" sz="22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defTabSz="855878"/>
            <a:r>
              <a:rPr lang="ru-RU" sz="2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С 2011 года руководил </a:t>
            </a:r>
            <a:r>
              <a:rPr lang="ru-RU" sz="2200" dirty="0">
                <a:solidFill>
                  <a:prstClr val="white"/>
                </a:solidFill>
                <a:latin typeface="Century Gothic" panose="020B0502020202020204" pitchFamily="34" charset="0"/>
              </a:rPr>
              <a:t>маркетингом и коммуникацией в </a:t>
            </a:r>
            <a:r>
              <a:rPr lang="ru-RU" sz="2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автобизнесе (Международный </a:t>
            </a:r>
            <a:r>
              <a:rPr lang="ru-RU" sz="2200" dirty="0">
                <a:solidFill>
                  <a:prstClr val="white"/>
                </a:solidFill>
                <a:latin typeface="Century Gothic" panose="020B0502020202020204" pitchFamily="34" charset="0"/>
              </a:rPr>
              <a:t>холдинг Атлант-М, </a:t>
            </a:r>
            <a:r>
              <a:rPr lang="ru-RU" sz="22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Nissan</a:t>
            </a:r>
            <a:r>
              <a:rPr lang="ru-RU" sz="2200" dirty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  <a:r>
              <a:rPr lang="ru-RU" sz="22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Manufacturing</a:t>
            </a:r>
            <a:r>
              <a:rPr lang="ru-RU" sz="2200" dirty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  <a:r>
              <a:rPr lang="ru-RU" sz="22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Rus</a:t>
            </a:r>
            <a:r>
              <a:rPr lang="ru-RU" sz="2200" dirty="0">
                <a:solidFill>
                  <a:prstClr val="white"/>
                </a:solidFill>
                <a:latin typeface="Century Gothic" panose="020B0502020202020204" pitchFamily="34" charset="0"/>
              </a:rPr>
              <a:t>, УАЗ). </a:t>
            </a:r>
          </a:p>
          <a:p>
            <a:pPr defTabSz="855878"/>
            <a:endParaRPr lang="ru-RU" sz="22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defTabSz="855878"/>
            <a:r>
              <a:rPr lang="ru-RU" sz="2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Также много работал над с стратегией развития крупнейших клиентов на базе международного </a:t>
            </a:r>
            <a:r>
              <a:rPr lang="ru-RU" sz="2200" dirty="0">
                <a:solidFill>
                  <a:prstClr val="white"/>
                </a:solidFill>
                <a:latin typeface="Century Gothic" panose="020B0502020202020204" pitchFamily="34" charset="0"/>
              </a:rPr>
              <a:t>рекламного агентства TBWA (входит в ТОП-10 мировых агентств), в </a:t>
            </a:r>
            <a:r>
              <a:rPr lang="ru-RU" sz="22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т.ч</a:t>
            </a:r>
            <a:r>
              <a:rPr lang="ru-RU" sz="2200" dirty="0">
                <a:solidFill>
                  <a:prstClr val="white"/>
                </a:solidFill>
                <a:latin typeface="Century Gothic" panose="020B0502020202020204" pitchFamily="34" charset="0"/>
              </a:rPr>
              <a:t>. с </a:t>
            </a:r>
            <a:r>
              <a:rPr lang="ru-RU" sz="22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Adidas</a:t>
            </a:r>
            <a:r>
              <a:rPr lang="ru-RU" sz="2200" dirty="0">
                <a:solidFill>
                  <a:prstClr val="white"/>
                </a:solidFill>
                <a:latin typeface="Century Gothic" panose="020B0502020202020204" pitchFamily="34" charset="0"/>
              </a:rPr>
              <a:t>, </a:t>
            </a:r>
            <a:r>
              <a:rPr lang="ru-RU" sz="22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Michelin</a:t>
            </a:r>
            <a:r>
              <a:rPr lang="ru-RU" sz="2200" dirty="0">
                <a:solidFill>
                  <a:prstClr val="white"/>
                </a:solidFill>
                <a:latin typeface="Century Gothic" panose="020B0502020202020204" pitchFamily="34" charset="0"/>
              </a:rPr>
              <a:t>, </a:t>
            </a:r>
            <a:r>
              <a:rPr lang="ru-RU" sz="22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Datsun</a:t>
            </a:r>
            <a:r>
              <a:rPr lang="ru-RU" sz="2200" dirty="0">
                <a:solidFill>
                  <a:prstClr val="white"/>
                </a:solidFill>
                <a:latin typeface="Century Gothic" panose="020B0502020202020204" pitchFamily="34" charset="0"/>
              </a:rPr>
              <a:t>, </a:t>
            </a:r>
            <a:r>
              <a:rPr lang="ru-RU" sz="22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OneTouch</a:t>
            </a:r>
            <a:r>
              <a:rPr lang="ru-RU" sz="2200" dirty="0">
                <a:solidFill>
                  <a:prstClr val="white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4357">
            <a:off x="4431169" y="644495"/>
            <a:ext cx="1068736" cy="119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6821" y="2418869"/>
            <a:ext cx="69911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55878"/>
            <a:r>
              <a:rPr lang="ru-RU" sz="3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Все проекты, которые я запускал я делал максимально креативными и нестандартными а, главное, </a:t>
            </a:r>
            <a:r>
              <a:rPr lang="ru-RU" sz="32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эффективными с точки зрения продаж на рынке.</a:t>
            </a:r>
            <a:r>
              <a:rPr lang="ru-RU" sz="3200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 </a:t>
            </a:r>
            <a:endParaRPr lang="ru-RU" sz="3200" dirty="0">
              <a:solidFill>
                <a:srgbClr val="EF6B6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098" name="Picture 2" descr="Medal free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192" y="954227"/>
            <a:ext cx="1152365" cy="115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58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639" y="0"/>
            <a:ext cx="7405362" cy="32613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824" y="3819595"/>
            <a:ext cx="7278991" cy="30384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5581696" cy="6857998"/>
          </a:xfrm>
          <a:prstGeom prst="rect">
            <a:avLst/>
          </a:prstGeom>
        </p:spPr>
      </p:pic>
      <p:pic>
        <p:nvPicPr>
          <p:cNvPr id="10" name="Picture 2" descr="https://static.tildacdn.com/tild3335-3761-4537-a236-626534393531/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2567"/>
            <a:ext cx="6661119" cy="382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73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10" descr="https://amsrus.ru/wp-content/uploads/2018/02/2018-02-19_20-01-58-1200x545_c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23"/>
          <a:stretch/>
        </p:blipFill>
        <p:spPr bwMode="auto">
          <a:xfrm>
            <a:off x="6757159" y="483951"/>
            <a:ext cx="5059680" cy="311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btw.by/images/case/10/27/f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9257">
            <a:off x="130043" y="2788919"/>
            <a:ext cx="6807726" cy="357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3464833"/>
            <a:ext cx="3784545" cy="2838409"/>
          </a:xfrm>
          <a:prstGeom prst="rect">
            <a:avLst/>
          </a:prstGeom>
        </p:spPr>
      </p:pic>
      <p:pic>
        <p:nvPicPr>
          <p:cNvPr id="6156" name="Picture 12" descr="https://static.tildacdn.com/tild3532-6334-4366-a561-393463326639/khant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014" y="-358741"/>
            <a:ext cx="6068343" cy="404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playcast.ru/uploads/2018/07/29/2560548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655" y="3300532"/>
            <a:ext cx="6082662" cy="342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03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5878"/>
            <a:endParaRPr lang="ru-RU" sz="1685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9742" y="1597064"/>
            <a:ext cx="843794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85587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Именно я сделал 110 сайтов для компании </a:t>
            </a:r>
            <a:r>
              <a:rPr lang="en-US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Nissan </a:t>
            </a: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за 120 дней на единой платформе, поставив рекорд в истории автобизнеса.</a:t>
            </a:r>
          </a:p>
          <a:p>
            <a:pPr marL="457200" indent="-457200" defTabSz="85587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Именно я продал первый автомобиль </a:t>
            </a:r>
            <a:r>
              <a:rPr lang="en-US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Nissan </a:t>
            </a: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через сайт онлайн в России.</a:t>
            </a:r>
          </a:p>
          <a:p>
            <a:pPr marL="457200" indent="-457200" defTabSz="85587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Именно я добился того, </a:t>
            </a:r>
            <a:r>
              <a:rPr lang="ru-RU" sz="2400" dirty="0">
                <a:solidFill>
                  <a:prstClr val="white"/>
                </a:solidFill>
                <a:latin typeface="Century Gothic" panose="020B0502020202020204" pitchFamily="34" charset="0"/>
              </a:rPr>
              <a:t>что </a:t>
            </a: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УАЗ-3303 СГР первый раз за 70-летнюю историю по радио ШАНСОН назвали его настоящим народным именем </a:t>
            </a:r>
            <a:r>
              <a:rPr lang="en-US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“</a:t>
            </a: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УАЗ Буханка</a:t>
            </a:r>
            <a:r>
              <a:rPr lang="en-US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”</a:t>
            </a: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, что дало невероятный прирост продаж.</a:t>
            </a:r>
            <a:endParaRPr lang="ru-RU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31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57150">
            <a:off x="486397" y="560313"/>
            <a:ext cx="2918603" cy="20413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758" y="1340861"/>
            <a:ext cx="4129606" cy="29661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5922" t="4800" r="12293" b="9544"/>
          <a:stretch/>
        </p:blipFill>
        <p:spPr>
          <a:xfrm rot="21294460">
            <a:off x="781558" y="3083766"/>
            <a:ext cx="2328278" cy="30859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72561" y="4556059"/>
            <a:ext cx="71748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Я постоянный </a:t>
            </a:r>
            <a:r>
              <a:rPr lang="ru-RU" sz="2400" dirty="0">
                <a:solidFill>
                  <a:prstClr val="white"/>
                </a:solidFill>
                <a:latin typeface="Century Gothic" panose="020B0502020202020204" pitchFamily="34" charset="0"/>
              </a:rPr>
              <a:t>спикер профильных </a:t>
            </a: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конференций. </a:t>
            </a:r>
            <a:r>
              <a:rPr lang="ru-RU" sz="2400" dirty="0">
                <a:solidFill>
                  <a:prstClr val="white"/>
                </a:solidFill>
                <a:latin typeface="Century Gothic" panose="020B0502020202020204" pitchFamily="34" charset="0"/>
              </a:rPr>
              <a:t>Написал ряд статей по маркетингу в автомобильном бизнесе.</a:t>
            </a:r>
          </a:p>
          <a:p>
            <a:r>
              <a:rPr lang="ru-RU" sz="24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Выступал летом 2019 </a:t>
            </a:r>
            <a:r>
              <a:rPr lang="ru-RU" sz="2400" b="1" dirty="0">
                <a:solidFill>
                  <a:srgbClr val="EF6B6B"/>
                </a:solidFill>
                <a:latin typeface="Century Gothic" panose="020B0502020202020204" pitchFamily="34" charset="0"/>
              </a:rPr>
              <a:t>на </a:t>
            </a:r>
            <a:r>
              <a:rPr lang="ru-RU" sz="24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Петербургском международном экономическом форуме.</a:t>
            </a:r>
            <a:r>
              <a:rPr lang="ru-RU" sz="2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  <a:endParaRPr lang="ru-RU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33470">
            <a:off x="5740130" y="323429"/>
            <a:ext cx="6044571" cy="349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3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6952" y="1446596"/>
            <a:ext cx="6124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5878"/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В 2017 году основал архитектурно-строительное бюро </a:t>
            </a:r>
            <a:r>
              <a:rPr lang="en-US" sz="2800" b="1" dirty="0" err="1" smtClean="0">
                <a:solidFill>
                  <a:prstClr val="white"/>
                </a:solidFill>
                <a:latin typeface="Century Gothic" panose="020B0502020202020204" pitchFamily="34" charset="0"/>
              </a:rPr>
              <a:t>Remontologika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, которое занимается </a:t>
            </a:r>
            <a:r>
              <a:rPr lang="ru-RU" sz="28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проектированием и отделкой </a:t>
            </a:r>
            <a:r>
              <a:rPr lang="en-US" sz="28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“</a:t>
            </a:r>
            <a:r>
              <a:rPr lang="ru-RU" sz="28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под ключ</a:t>
            </a:r>
            <a:r>
              <a:rPr lang="en-US" sz="28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”</a:t>
            </a:r>
            <a:r>
              <a:rPr lang="ru-RU" sz="2800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 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квартир, </a:t>
            </a:r>
            <a:r>
              <a:rPr lang="ru-RU" sz="2800" dirty="0" err="1" smtClean="0">
                <a:solidFill>
                  <a:prstClr val="white"/>
                </a:solidFill>
                <a:latin typeface="Century Gothic" panose="020B0502020202020204" pitchFamily="34" charset="0"/>
              </a:rPr>
              <a:t>таунхаусов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 и коттеджей</a:t>
            </a:r>
            <a:endParaRPr lang="ru-RU" sz="28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00000">
            <a:off x="281054" y="1373688"/>
            <a:ext cx="5674924" cy="36889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03114" y="5218950"/>
            <a:ext cx="888888" cy="8066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18210" y="5666605"/>
            <a:ext cx="6251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00">
                <a:solidFill>
                  <a:schemeClr val="bg1"/>
                </a:solidFill>
                <a:latin typeface="Segoe Print" panose="02000600000000000000" pitchFamily="2" charset="0"/>
              </a:defRPr>
            </a:lvl1pPr>
          </a:lstStyle>
          <a:p>
            <a:pPr defTabSz="855878"/>
            <a:r>
              <a:rPr lang="ru-RU" dirty="0">
                <a:solidFill>
                  <a:prstClr val="white"/>
                </a:solidFill>
              </a:rPr>
              <a:t>это был наш первый </a:t>
            </a:r>
            <a:r>
              <a:rPr lang="ru-RU" dirty="0" smtClean="0">
                <a:solidFill>
                  <a:prstClr val="white"/>
                </a:solidFill>
              </a:rPr>
              <a:t>проект</a:t>
            </a:r>
            <a:r>
              <a:rPr lang="en-US" dirty="0" smtClean="0">
                <a:solidFill>
                  <a:prstClr val="white"/>
                </a:solidFill>
              </a:rPr>
              <a:t> – </a:t>
            </a:r>
            <a:r>
              <a:rPr lang="ru-RU" dirty="0" smtClean="0">
                <a:solidFill>
                  <a:prstClr val="white"/>
                </a:solidFill>
              </a:rPr>
              <a:t>ремонт </a:t>
            </a:r>
            <a:r>
              <a:rPr lang="en-US" dirty="0" smtClean="0">
                <a:solidFill>
                  <a:prstClr val="white"/>
                </a:solidFill>
              </a:rPr>
              <a:t>3</a:t>
            </a:r>
            <a:r>
              <a:rPr lang="ru-RU" dirty="0" smtClean="0">
                <a:solidFill>
                  <a:prstClr val="white"/>
                </a:solidFill>
              </a:rPr>
              <a:t>-х комнатной квартиры для молодой семьи </a:t>
            </a:r>
            <a:r>
              <a:rPr lang="en-US" dirty="0">
                <a:solidFill>
                  <a:prstClr val="white"/>
                </a:solidFill>
                <a:sym typeface="Wingdings" panose="05000000000000000000" pitchFamily="2" charset="2"/>
              </a:rPr>
              <a:t>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90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42"/>
          <a:stretch/>
        </p:blipFill>
        <p:spPr>
          <a:xfrm>
            <a:off x="3661525" y="-1"/>
            <a:ext cx="8530475" cy="61443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28153" y="738071"/>
            <a:ext cx="718845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5878"/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Проект мы запустили </a:t>
            </a:r>
            <a:r>
              <a:rPr lang="ru-RU" sz="40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БЕЗ</a:t>
            </a:r>
            <a:r>
              <a:rPr lang="ru-RU" sz="28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 </a:t>
            </a:r>
            <a:r>
              <a:rPr lang="ru-RU" sz="2800" b="1" dirty="0">
                <a:solidFill>
                  <a:srgbClr val="EF6B6B"/>
                </a:solidFill>
                <a:latin typeface="Century Gothic" panose="020B0502020202020204" pitchFamily="34" charset="0"/>
              </a:rPr>
              <a:t>стартового </a:t>
            </a:r>
            <a:r>
              <a:rPr lang="ru-RU" sz="28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капитала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. Начал с аккаунта </a:t>
            </a:r>
            <a:r>
              <a:rPr lang="ru-RU" sz="2800" dirty="0">
                <a:solidFill>
                  <a:prstClr val="white"/>
                </a:solidFill>
                <a:latin typeface="Century Gothic" panose="020B0502020202020204" pitchFamily="34" charset="0"/>
              </a:rPr>
              <a:t>в </a:t>
            </a:r>
            <a:r>
              <a:rPr lang="ru-RU" sz="2800" dirty="0" err="1" smtClean="0">
                <a:solidFill>
                  <a:prstClr val="white"/>
                </a:solidFill>
                <a:latin typeface="Century Gothic" panose="020B0502020202020204" pitchFamily="34" charset="0"/>
              </a:rPr>
              <a:t>инстаграм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  <a:r>
              <a:rPr lang="ru-RU" sz="2800" dirty="0">
                <a:solidFill>
                  <a:prstClr val="white"/>
                </a:solidFill>
                <a:latin typeface="Century Gothic" panose="020B0502020202020204" pitchFamily="34" charset="0"/>
              </a:rPr>
              <a:t>и 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сайта </a:t>
            </a:r>
            <a:r>
              <a:rPr lang="ru-RU" sz="2800" dirty="0">
                <a:solidFill>
                  <a:prstClr val="white"/>
                </a:solidFill>
                <a:latin typeface="Century Gothic" panose="020B0502020202020204" pitchFamily="34" charset="0"/>
              </a:rPr>
              <a:t>на бесплатной 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платформе. </a:t>
            </a:r>
            <a:endParaRPr lang="ru-RU" sz="28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8708">
            <a:off x="2695766" y="4788231"/>
            <a:ext cx="888888" cy="806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8131" y="5926240"/>
            <a:ext cx="6077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5878"/>
            <a:r>
              <a:rPr lang="ru-RU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Мелом чертили первый логотип компании, а сайт делали на бесплатной платформе </a:t>
            </a:r>
            <a:r>
              <a:rPr lang="en-US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Tilda </a:t>
            </a:r>
            <a:endParaRPr lang="ru-RU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52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0720">
            <a:off x="2975160" y="2660318"/>
            <a:ext cx="3360552" cy="3324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470089" y="619358"/>
            <a:ext cx="3317905" cy="3281841"/>
          </a:xfrm>
          <a:prstGeom prst="rect">
            <a:avLst/>
          </a:prstGeom>
        </p:spPr>
      </p:pic>
      <p:pic>
        <p:nvPicPr>
          <p:cNvPr id="3076" name="Picture 4" descr="https://sreda.photo/product-images/polaroid_one_step_close_up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68" y="3428552"/>
            <a:ext cx="4079098" cy="330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116402" y="1328440"/>
            <a:ext cx="46897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5878"/>
            <a:r>
              <a:rPr lang="en-US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“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Горящие</a:t>
            </a:r>
            <a:r>
              <a:rPr lang="en-US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”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 глаза, энергия, наш драйв в собственном деле и подходе к клиентам дал моментальный результат – </a:t>
            </a:r>
            <a:r>
              <a:rPr lang="ru-RU" sz="28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уже первый проект мы взяли в работу всего через месяц!</a:t>
            </a:r>
          </a:p>
        </p:txBody>
      </p:sp>
    </p:spTree>
    <p:extLst>
      <p:ext uri="{BB962C8B-B14F-4D97-AF65-F5344CB8AC3E}">
        <p14:creationId xmlns:p14="http://schemas.microsoft.com/office/powerpoint/2010/main" val="138971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21723">
            <a:off x="6635836" y="3533386"/>
            <a:ext cx="4685134" cy="293831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50171" y="1103337"/>
            <a:ext cx="496703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55878"/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Выполнены или уже завершаются ремонтно-строительные работы на </a:t>
            </a:r>
            <a:r>
              <a:rPr lang="ru-RU" sz="28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22 объектах суммарной площадью свыше 1500 </a:t>
            </a:r>
            <a:r>
              <a:rPr lang="ru-RU" sz="2800" b="1" dirty="0" err="1" smtClean="0">
                <a:solidFill>
                  <a:srgbClr val="EF6B6B"/>
                </a:solidFill>
                <a:latin typeface="Century Gothic" panose="020B0502020202020204" pitchFamily="34" charset="0"/>
              </a:rPr>
              <a:t>кв.м</a:t>
            </a:r>
            <a:r>
              <a:rPr lang="ru-RU" sz="28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.</a:t>
            </a:r>
            <a:r>
              <a:rPr lang="ru-RU" sz="2800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  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– от небольших квартир до </a:t>
            </a:r>
            <a:r>
              <a:rPr lang="ru-RU" sz="2800" dirty="0" err="1" smtClean="0">
                <a:solidFill>
                  <a:prstClr val="white"/>
                </a:solidFill>
                <a:latin typeface="Century Gothic" panose="020B0502020202020204" pitchFamily="34" charset="0"/>
              </a:rPr>
              <a:t>таунхаусов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 в 260 </a:t>
            </a:r>
            <a:r>
              <a:rPr lang="ru-RU" sz="2800" dirty="0" err="1" smtClean="0">
                <a:solidFill>
                  <a:prstClr val="white"/>
                </a:solidFill>
                <a:latin typeface="Century Gothic" panose="020B0502020202020204" pitchFamily="34" charset="0"/>
              </a:rPr>
              <a:t>кв.м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3384">
            <a:off x="8883591" y="433707"/>
            <a:ext cx="2218013" cy="2956247"/>
          </a:xfrm>
          <a:prstGeom prst="rect">
            <a:avLst/>
          </a:prstGeom>
        </p:spPr>
      </p:pic>
      <p:pic>
        <p:nvPicPr>
          <p:cNvPr id="5" name="Picture 2" descr="https://lh3.googleusercontent.com/lCxe70UYIWBxKZoI4S5RIyhhFH0Q3WAqIQm7pPqv1KAfQ4Y2cYKwiEV3ovM5j-EXiQHvyXMIcWQgNpCWGZRhJY6DWmqT-J2qNnyCputfcAVVfsq9yeYkdWdW9NcLStqOqLFMrkbr4IqC7owpd1MwCunSuC2AF8tSjMovNWjSCHY8D5AI7qx6Wh7rJGCRcPcggpX5e--FnZrdV1LBwahB4dyC0ne2z10Q8cLcsBYZMAqeo8JbbBB2m1yrUUzf9EvUkpoienzkC-uriEZ6m2xZHrBWCQ2y7DeRxWbsSyfLAUUZV0m3dEEn7L7-tIoZlNAIkR_SVZb976HpwgZBVyImiL82yUTcjDlEL3MIzeMFXXOAStkKbAPZJ_LlCQaaQsFDSKYsKzWl--cN2h9l2_wafFN83WeDO9i-msrogABMLn_AZG-6-eY6WD9Jp-dmIHVvXgZzqtgexiGWyZ7BtEcjMP5cYaZEE_cMKgYlbjye317mNX3aBi8funOuIvoicybqs3jR4L2Ul2l6GmCbMQd9OEDQfWxacyYPLmjRpYXswNTi1q0g9y9XTapqk-vBlVI89Ceb0TeliRx-Z--vBiqdCwb_rBSzVo1FcxFPrBY5axrx22ogMrWdFPdEXPeK3QZyvj0eamifttPjCn2FcS6ws2Pu5scz6wxuDaMPDlbGqMgc-RISZh2xiM-VjSBqqdDfsqP-gJwu_6lWBCQ6Tb4_ghqw=w670-h893-n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5009">
            <a:off x="6831288" y="915311"/>
            <a:ext cx="2247232" cy="299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344" y="5138181"/>
            <a:ext cx="888888" cy="8066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41476" y="5944823"/>
            <a:ext cx="4243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5878"/>
            <a:r>
              <a:rPr lang="ru-RU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Все проекты от начала до конца выкладывали на </a:t>
            </a:r>
            <a:r>
              <a:rPr lang="en-US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Google </a:t>
            </a:r>
            <a:r>
              <a:rPr lang="ru-RU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фото</a:t>
            </a:r>
            <a:endParaRPr lang="ru-RU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56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361" y="1428517"/>
            <a:ext cx="590295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55878"/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Выполнен контракт с застройщиком на </a:t>
            </a:r>
            <a:r>
              <a:rPr lang="ru-RU" sz="28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47 квартир 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(ремонт от застройщика) и полностью отделка под ключ нескольких подъездов 16-ти этажного дома. </a:t>
            </a:r>
          </a:p>
          <a:p>
            <a:pPr defTabSz="855878"/>
            <a:endParaRPr lang="ru-RU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defTabSz="855878"/>
            <a:r>
              <a:rPr lang="ru-RU" sz="2800" b="1" dirty="0" smtClean="0">
                <a:solidFill>
                  <a:srgbClr val="EF6B6B"/>
                </a:solidFill>
                <a:latin typeface="Century Gothic" panose="020B0502020202020204" pitchFamily="34" charset="0"/>
              </a:rPr>
              <a:t>Общая сумма контракта более 15 млн. рублей.</a:t>
            </a:r>
          </a:p>
        </p:txBody>
      </p:sp>
      <p:pic>
        <p:nvPicPr>
          <p:cNvPr id="5122" name="Picture 2" descr="https://i.ytimg.com/vi/EuVBEEkJDnE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" r="3721"/>
          <a:stretch/>
        </p:blipFill>
        <p:spPr bwMode="auto">
          <a:xfrm>
            <a:off x="6177280" y="1598600"/>
            <a:ext cx="6014720" cy="363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864" y="877471"/>
            <a:ext cx="1542296" cy="1399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46516" y="591704"/>
            <a:ext cx="4243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5878"/>
            <a:r>
              <a:rPr lang="ru-RU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Вот этот дом </a:t>
            </a:r>
          </a:p>
          <a:p>
            <a:pPr defTabSz="855878"/>
            <a:r>
              <a:rPr lang="ru-RU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в ЖК Отрада</a:t>
            </a:r>
            <a:endParaRPr lang="ru-RU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32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elements-video-cover-images-0.imgix.net/files/57448667/0764_Treasures_MVI_0692_00000.jpg?auto=compress%2Cformat&amp;fit=min&amp;h=394&amp;w=700&amp;s=3c0bd89c035f4ff9777f889dd55d0a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840" y="3421990"/>
            <a:ext cx="6106160" cy="343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17921" y="1878014"/>
            <a:ext cx="653583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55878"/>
            <a:r>
              <a:rPr lang="ru-RU" sz="3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Оборот за год составил </a:t>
            </a:r>
            <a:r>
              <a:rPr lang="ru-RU" sz="3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более 34 млн. рублей, </a:t>
            </a:r>
          </a:p>
          <a:p>
            <a:pPr algn="ctr" defTabSz="855878"/>
            <a:r>
              <a:rPr lang="ru-RU" sz="3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а валовая прибыль почти </a:t>
            </a:r>
            <a:r>
              <a:rPr lang="ru-RU" sz="3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5 млн. рублей.</a:t>
            </a:r>
            <a:endParaRPr lang="ru-RU" sz="3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37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6599" y="828443"/>
            <a:ext cx="795528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Партизанский маркетинг </a:t>
            </a:r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— </a:t>
            </a: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малобюджетные способы рекламы и маркетинга, позволяющие эффективно продвигать свой товар или услугу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, привлекать новых клиентов и увеличивать свою прибыль, не вкладывая или почти не вкладывая денег. Поэтому партизанский маркетинг называют также «малобюджетным маркетингом» или «</a:t>
            </a:r>
            <a:r>
              <a:rPr lang="ru-RU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малозатратным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маркетингом».</a:t>
            </a:r>
          </a:p>
          <a:p>
            <a:endParaRPr lang="ru-RU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Целью партизанского маркетинга является предоставление информации о товаре либо услуге таким образом, чтобы воздействовать на процесс принятия решений потенциальными покупателями.</a:t>
            </a:r>
          </a:p>
        </p:txBody>
      </p:sp>
      <p:pic>
        <p:nvPicPr>
          <p:cNvPr id="9218" name="Picture 2" descr="https://bash.news/files/9487EDFAEB2D30E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59" y="422301"/>
            <a:ext cx="2234372" cy="203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36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52559" y="3012378"/>
            <a:ext cx="33457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МОИ КЕЙСЫ</a:t>
            </a:r>
          </a:p>
        </p:txBody>
      </p:sp>
    </p:spTree>
    <p:extLst>
      <p:ext uri="{BB962C8B-B14F-4D97-AF65-F5344CB8AC3E}">
        <p14:creationId xmlns:p14="http://schemas.microsoft.com/office/powerpoint/2010/main" val="11958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34856" y="2468368"/>
            <a:ext cx="81138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Как я изменил отношение к </a:t>
            </a:r>
            <a:r>
              <a:rPr lang="en-US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</a:t>
            </a:r>
            <a:r>
              <a:rPr lang="ru-RU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-деятельности всего за пару пресс-конференций</a:t>
            </a:r>
            <a:r>
              <a:rPr lang="en-US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?</a:t>
            </a:r>
            <a:endParaRPr lang="ru-RU" sz="40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0194" y="-81023"/>
            <a:ext cx="821802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1</a:t>
            </a:r>
            <a:endParaRPr lang="ru-RU" sz="34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81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9581" y="972271"/>
            <a:ext cx="724575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Задача</a:t>
            </a:r>
            <a:r>
              <a:rPr lang="en-US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: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Провести пресс-конференцию по итогам года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работы автомобильного холдинга, собрать не менее 20 журналистов, организовать кофе-брейк, заказать блокноты и пакеты с подарками, разослать пресс-релизы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;</a:t>
            </a:r>
            <a:endParaRPr lang="ru-RU" sz="20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Моя гипотеза</a:t>
            </a:r>
            <a:r>
              <a:rPr lang="en-US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: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Все крупные холдинги проводили подобные конференции, а следовательно информация об авторынке была более менее одинаковой у всех. На пресс-конференции приходит сформированный костяк лояльных журналистов – из года в год особо ничего не меняется.  </a:t>
            </a:r>
            <a:endParaRPr lang="ru-R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2" name="Picture 4" descr="Clipboards free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192" y="503495"/>
            <a:ext cx="937551" cy="93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amp free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255" y="3062099"/>
            <a:ext cx="1081638" cy="108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60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nCk3ezZvlvPUjQKFlUtP2xbasMOBgy1J2n6frkDESRGCvSwKQXYCRKmWRiRkF9kkOspO6GCFyOWQflkdysYGXe5lq9MUF3KOX9J0MZ4DUWZuXWXPGRxKMAXZ91Ig7EdNcMZF9k_Fxd9rt3rAnI1TfbBlvSBSqcNfTR-b5LNH0exc2I6lcm_Rhxa5z5rGs3N-lduCwSQwwPaA0ENd-gCkmMcJGeM8YJ8TyFTMVVo-bnzhlpZA7v4g7Ni8ghmuThJBmlu9VPxm4NMapoMgSWr4a37ycCsxwGXFX3FBgqHaNg_RWvDuyyn9R50l0APyJESSvYYaAGYRrS-jNlnjSYKoRKu1Q5Xjc7RypVfAFL4F7h0LpJLFFyGVZbytJM0ollIZ4a0jE0g4NpRLMa1B7EoSGeVrEbuDsxa1D_F3CxOYB5YCjh2-VeBm2kpaWvkgtT6Yw3ScuAWL9drlwKZnltO0F00234IKKu2qYrwtTL6NMFBZG9NUZhVFbCcDvn8AmJuC6KzJIYgIXV234rGgVfn19tg1HssXW3J1R_F0YwcOJUm62CbeSN2MqHBAziSVOBW1tH8Qi2_y5PRee4af-gGd_YIOAlfdXtuMFQRPlYIDpP596yZ869ISG1--FETY3QD69iufEZOP5e5VIH3VDDjWBwOkHvgmLosPoPvRIzDYOp5P5M1tywQQm-A=w1420-h943-n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t="27367"/>
          <a:stretch/>
        </p:blipFill>
        <p:spPr bwMode="auto">
          <a:xfrm rot="21446366">
            <a:off x="6951834" y="433264"/>
            <a:ext cx="4935905" cy="24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lh3.googleusercontent.com/nYqszccyrBZ3bHah-ch4y8NJJCyg45PaOgQaelcns4sxkPkcuk1d7uMwK_hB3q11q_0l6lX4jqJupVcqzLNVxEbncRYnmtS8DWm_M1v4yoaX4X2Vu9mTEOGecMs-p6U_BzLGJ6hZM-usSwhuakjRTNFQLMtrudW3z7WMVwmHvZ9HdWPeCh2ZdcZbS56QLSds1FvXqZf7mntiMhxoH-1ZxGhFDOOfToH7HnLdmPqLAoxMY_4G-bmDMVedjA5Cj_BtQe_IAiUOZildobc2s5ew5-leq3mlRMDNMOYZBXjJOx0Fg_-Y7GuC_xi-vorNSp7IlnEZVBe18JhYHkx16i6CJyivqAOhriuoXpoeKea7qhucPnYKst2Dc0tGOLvzgr1hLQyLDdwHlbL5cULjCnuY4adKDundhTsVwL-2cLRsvnz1pUUjxHVgk7ZN3MKbjjS48KF-ZA7dORMAQ0rKTQpcIw10-KVLwB7MjJCBXhm_lHXjT9d4w9sWmy6mh-QdWUAijzSBDKC24Ts_KB5FIuN0qCAbksXUwzO9LMXCduu4mSyPziGx5LfOXRHfotekZkwl-SJTPHkZ_vC20kSmT_qqGhSjZwdfyiq-3lKCBNpdjpYvPpARYuqpsb0LIJUjaz7xwNIHXyDLsvmudaIBir5Zz-8akhBlf1AVM509bGH7ZCNy5fa_JJOlUOs=w900-h600-n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4898">
            <a:off x="8196619" y="4154179"/>
            <a:ext cx="3292079" cy="219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3.googleusercontent.com/Qo4y7XgqL-1yxTyYe5bqR6tZsAUMforaAkq130upJWB05xTXjReNxq7CeFoiUvwO2JeYE8mHOhbSz7r-tdS0tVllNMKriJ0VtuTpiHaTyP80MDOgOyitQbleljrtFUMG4qB0MzKxDkj3ZHweaS-jiZ7whD4oQ_5Y3Pa7lMlah7pJIx8G3ZtcqODHfJLiJBNGNBZbcPZPyZkceICfYSfbQAsPHeBnBMgeeHuBsxB2rATmHu9IYPvAbK_Z8OoP8vr-CaWqrDXW6Usp7OL0RtlbjSNuzR7gdQuorcjYHYY69aw_lZEO97jtcxKgNKTEbM76Os1lK4ia4Y7Nmp6uzYBN5kLfB49fwjIWR5oW40i4YAWYY8RQcoQssKVc25eal8QPeJNVSvpgD6PpZ6AyoSeEITxHVTH5RgWO43GpPlO-lKN5Y2JERmyt5ui7giwoqCI0EXw33L2qdcXhhq7QCByJgXvHPJzETAc3b7ox7QOPdlarW5mAt-sBklVxSF_P_MbA-U6RenGUUldjTrwDba4kLes-kEqM2ctGinoiWR5mZBvM0zkhJH6o_s7LnkUkuqrTAOJiCSwqsmkjqur5PoAJJBorX_8p7nvjKa9WNc0fUSfqO3r7M1tfsrhaKsXIfkt8XN1T20Aye3tkOKpuD-6ZElces6Uo9od_Dm9BlHUXzjIZG7cBzoSFIIc=w1420-h943-n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" t="24009" r="14176"/>
          <a:stretch/>
        </p:blipFill>
        <p:spPr bwMode="auto">
          <a:xfrm rot="21287693">
            <a:off x="7804622" y="2447636"/>
            <a:ext cx="3461825" cy="203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30966" y="464516"/>
            <a:ext cx="7245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Решение</a:t>
            </a:r>
            <a:r>
              <a:rPr lang="en-US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1158" y="1324588"/>
            <a:ext cx="642309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Проводить конференции не в стандартных залах гостиниц, а в самых неожиданных локациях с неожиданными сюрпризами.</a:t>
            </a:r>
          </a:p>
          <a:p>
            <a:pPr marL="914400" lvl="1" indent="-457200">
              <a:spcAft>
                <a:spcPts val="1200"/>
              </a:spcAft>
              <a:buAutoNum type="arabicPeriod"/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Первую конференцию провел в яхт-клубе в </a:t>
            </a:r>
            <a:r>
              <a:rPr lang="ru-RU" sz="20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Пирогово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с закрытой презентацией 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VW Jetta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за 5 дней до официального </a:t>
            </a:r>
            <a:r>
              <a:rPr lang="ru-RU" sz="20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лонча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;</a:t>
            </a:r>
          </a:p>
          <a:p>
            <a:pPr marL="914400" lvl="1" indent="-457200">
              <a:spcAft>
                <a:spcPts val="1200"/>
              </a:spcAft>
              <a:buAutoNum type="arabicPeriod"/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Вторую конференцию я организовал в Бункере-42 на Таганке с предварительной экскурсией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;</a:t>
            </a:r>
            <a:endParaRPr lang="ru-RU" sz="20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914400" lvl="1" indent="-457200">
              <a:spcAft>
                <a:spcPts val="1200"/>
              </a:spcAft>
              <a:buAutoNum type="arabicPeriod"/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На следующую конференцию в СПб я заказал вертолет, который 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катал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”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журналистов перед официальной частью по 7 минут, а саму локацию выбрал на территории яхт-клуба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;</a:t>
            </a:r>
            <a:endParaRPr lang="ru-RU" sz="20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6" descr="Target free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29" y="326697"/>
            <a:ext cx="790900" cy="7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99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6433" y="1377385"/>
            <a:ext cx="8437942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Результат</a:t>
            </a:r>
            <a:r>
              <a:rPr lang="en-US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: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За несколько проведенных пресс-конференций удалось расширить и обновить пул журналистов, познакомившись с </a:t>
            </a:r>
            <a:r>
              <a:rPr lang="ru-RU" sz="20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топовыми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деловыми изданиями. Пресс-релизы в данных изданиях были с гораздо большим 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PR 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Value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 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Мне удалось доказать руководству компании, что важно не количество, а качество, показав это на реальном примере проведенных мероприятий.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 итогам года в компании был изменен 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KPI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 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PR-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активностям, а бюджет на проведение мероприятий в Москве и Санкт-Петербурге был увеличен.</a:t>
            </a:r>
            <a:endParaRPr lang="ru-R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2" descr="Notepad free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978" y="1009547"/>
            <a:ext cx="1059766" cy="105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3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55717" y="2977654"/>
            <a:ext cx="81254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Как вместо обычного тест-драйва снять вирусные видео с 0,5 млн. просмотров</a:t>
            </a:r>
            <a:r>
              <a:rPr lang="en-US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?</a:t>
            </a:r>
            <a:endParaRPr lang="ru-RU" sz="40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0194" y="451413"/>
            <a:ext cx="821802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3086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smolmotor.ru/upload/iblock/b01/b012b0881870b075b2d6fe1978b3ed6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7266">
            <a:off x="4416998" y="2576789"/>
            <a:ext cx="4397472" cy="329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112" y="3410473"/>
            <a:ext cx="2284596" cy="1817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1328" y="3811253"/>
            <a:ext cx="6463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+</a:t>
            </a:r>
            <a:endParaRPr lang="ru-RU" sz="6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83806" y="3860735"/>
            <a:ext cx="6463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+</a:t>
            </a:r>
            <a:endParaRPr lang="ru-RU" sz="6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082" name="Picture 10" descr="http://cascade-design.ru/upload/medialibrary/41e/41eacf437846032df812c21a5e21821d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1" r="23878"/>
          <a:stretch/>
        </p:blipFill>
        <p:spPr bwMode="auto">
          <a:xfrm>
            <a:off x="9410218" y="2445714"/>
            <a:ext cx="1666754" cy="384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47545" y="865309"/>
            <a:ext cx="1063454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Задача</a:t>
            </a:r>
            <a:r>
              <a:rPr lang="en-US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: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Взять камеру и снять тест-драйв видео обзор автомобиля в ДЦ по 5 точкам</a:t>
            </a:r>
            <a:endParaRPr lang="ru-R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72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05" y="2874437"/>
            <a:ext cx="3035252" cy="25498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99955" y="3641513"/>
            <a:ext cx="6463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+</a:t>
            </a:r>
            <a:endParaRPr lang="ru-RU" sz="6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7545" y="865309"/>
            <a:ext cx="841220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Решение</a:t>
            </a:r>
            <a:r>
              <a:rPr lang="en-US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: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Придумать крутую идею и 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заразить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”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ей всю съемочную команду, уложившись в бюджет простого ролика</a:t>
            </a:r>
            <a:endParaRPr lang="ru-R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33236">
            <a:off x="8583589" y="1806752"/>
            <a:ext cx="3059175" cy="32508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88431">
            <a:off x="9367975" y="4994265"/>
            <a:ext cx="2471247" cy="14578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6286" y="3288436"/>
            <a:ext cx="3306371" cy="16423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17055" y="3660150"/>
            <a:ext cx="6463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+</a:t>
            </a:r>
            <a:endParaRPr lang="ru-RU" sz="6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464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62" y="307452"/>
            <a:ext cx="5414010" cy="30442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9322" y="307452"/>
            <a:ext cx="5400337" cy="30442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063" y="3574527"/>
            <a:ext cx="5414010" cy="30559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9322" y="3588815"/>
            <a:ext cx="5400337" cy="303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82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420" y="307452"/>
            <a:ext cx="5421126" cy="30442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485125"/>
            <a:ext cx="5538872" cy="31109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242888"/>
            <a:ext cx="5519822" cy="31294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2421" y="3485125"/>
            <a:ext cx="5421126" cy="304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4381"/>
            <a:ext cx="12192000" cy="61692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2880" y="4033520"/>
            <a:ext cx="11856720" cy="92964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2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86197" y="1834654"/>
            <a:ext cx="812542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Как реализовать масштабный </a:t>
            </a:r>
            <a:r>
              <a:rPr lang="en-US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IT</a:t>
            </a:r>
            <a:r>
              <a:rPr lang="ru-RU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-проект, когда внутри международной компании был запрет на любую локальную разработку</a:t>
            </a:r>
            <a:r>
              <a:rPr lang="en-US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?</a:t>
            </a:r>
            <a:endParaRPr lang="ru-RU" sz="40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0194" y="451413"/>
            <a:ext cx="821802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808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9581" y="972271"/>
            <a:ext cx="7245751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Задача</a:t>
            </a:r>
            <a:r>
              <a:rPr lang="en-US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: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Разработать и развернуть по всей дилерской сети единую 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WEB-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платформу несмотря на запрет Европейской штаб-квартиры на реализацию любых локальных решений.</a:t>
            </a:r>
          </a:p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Моя гипотеза</a:t>
            </a:r>
            <a:r>
              <a:rPr lang="en-US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: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Нужно начать внедрять внутри компании тот продукт, который будет являться результатом этой работы, а потом 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подсадив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”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всех на этот продукт добиться снятия запрета на разработку.</a:t>
            </a:r>
            <a:endParaRPr lang="ru-R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2" name="Picture 4" descr="Clipboards free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192" y="503495"/>
            <a:ext cx="937551" cy="93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amp free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255" y="3062099"/>
            <a:ext cx="1081638" cy="108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94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tatic.tildacdn.com/tild3231-3433-4237-a633-303962353432/1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85"/>
          <a:stretch/>
        </p:blipFill>
        <p:spPr bwMode="auto">
          <a:xfrm>
            <a:off x="2697480" y="1821432"/>
            <a:ext cx="8564880" cy="535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4665" y="281383"/>
            <a:ext cx="1059769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Решение</a:t>
            </a:r>
            <a:r>
              <a:rPr lang="en-US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: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Внутри компании был внедрен еженедельный аналитический отчет, на основе которого спустя несколько лет стали приниматься стратегические решения по дилерскому маркетингу</a:t>
            </a:r>
            <a:endParaRPr lang="ru-R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462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static.tildacdn.com/tild3335-3761-4537-a236-626534393531/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987" y="2099289"/>
            <a:ext cx="8286213" cy="47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4665" y="281383"/>
            <a:ext cx="1059769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Результат</a:t>
            </a:r>
            <a:r>
              <a:rPr lang="en-US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: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Когда отчетность настолько глубоко проникла во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все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презентации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внутри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компании, мне удалось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получить согласование штаб-квартиры на запуск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всего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лишь на основе всего одного телефонного разговора</a:t>
            </a:r>
            <a:endParaRPr lang="ru-R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016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5704"/>
            <a:ext cx="12192000" cy="496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2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0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0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86197" y="2447603"/>
            <a:ext cx="81277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Как получить заказов на 8 млн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r>
              <a:rPr lang="ru-RU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рублей за первые 6 месяцев работы без бюджета на маркетинг</a:t>
            </a:r>
            <a:r>
              <a:rPr lang="en-US" sz="4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?</a:t>
            </a:r>
            <a:endParaRPr lang="ru-RU" sz="40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0194" y="451413"/>
            <a:ext cx="821802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240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9581" y="972271"/>
            <a:ext cx="633844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Задача</a:t>
            </a:r>
            <a:r>
              <a:rPr lang="en-US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: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Запустить полноценное архитектурно-строительное бюро и получить заказы без бюджета на маркетинг.</a:t>
            </a:r>
          </a:p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Моя гипотеза</a:t>
            </a:r>
            <a:r>
              <a:rPr lang="en-US" sz="32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:</a:t>
            </a:r>
          </a:p>
          <a:p>
            <a:pPr lvl="1">
              <a:spcAft>
                <a:spcPts val="12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Нужно делать очень качественную упаковку продукта, а также нестандартные решения в рекламной коммуникации.</a:t>
            </a:r>
            <a:endParaRPr lang="ru-R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2" name="Picture 4" descr="Clipboards free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192" y="503495"/>
            <a:ext cx="937551" cy="93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amp free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255" y="3062099"/>
            <a:ext cx="1081638" cy="108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84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1361"/>
          <a:stretch/>
        </p:blipFill>
        <p:spPr>
          <a:xfrm>
            <a:off x="0" y="527616"/>
            <a:ext cx="12192000" cy="572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60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258"/>
            <a:ext cx="12192000" cy="566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62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087"/>
            <a:ext cx="12192000" cy="61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10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24"/>
          <a:stretch/>
        </p:blipFill>
        <p:spPr>
          <a:xfrm>
            <a:off x="0" y="0"/>
            <a:ext cx="12192000" cy="686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72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16" y="213649"/>
            <a:ext cx="7287951" cy="55064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01075">
            <a:off x="7309114" y="2171626"/>
            <a:ext cx="4292701" cy="386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858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732" y="0"/>
            <a:ext cx="10094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909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39" y="115972"/>
            <a:ext cx="9773921" cy="4967515"/>
          </a:xfrm>
          <a:prstGeom prst="rect">
            <a:avLst/>
          </a:prstGeom>
          <a:effectLst>
            <a:outerShdw blurRad="1905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504" y="573243"/>
            <a:ext cx="2896436" cy="5506720"/>
          </a:xfrm>
          <a:prstGeom prst="rect">
            <a:avLst/>
          </a:prstGeom>
          <a:effectLst>
            <a:outerShdw blurRad="1905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0960" y="3588686"/>
            <a:ext cx="4897120" cy="2989602"/>
          </a:xfrm>
          <a:prstGeom prst="rect">
            <a:avLst/>
          </a:prstGeom>
          <a:effectLst>
            <a:outerShdw blurRad="190500" dist="1397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214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07006" y="2807506"/>
            <a:ext cx="77765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Качественно упакованный продукт сразу дал первые результаты</a:t>
            </a:r>
            <a:endParaRPr lang="ru-RU" sz="3200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12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7656"/>
            <a:ext cx="12192000" cy="6142687"/>
          </a:xfrm>
          <a:prstGeom prst="rect">
            <a:avLst/>
          </a:prstGeom>
        </p:spPr>
      </p:pic>
      <p:pic>
        <p:nvPicPr>
          <p:cNvPr id="9218" name="Picture 2" descr="https://avatars.mds.yandex.net/get-zen_doc/1594475/pub_5c935ab62d405100b3d874f3_5c935af9a328fe00af70f154/scale_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786" y="2083206"/>
            <a:ext cx="4798391" cy="4594461"/>
          </a:xfrm>
          <a:prstGeom prst="rect">
            <a:avLst/>
          </a:prstGeom>
          <a:noFill/>
          <a:effectLst>
            <a:outerShdw blurRad="177800" dist="1143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7385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7951"/>
            <a:ext cx="12192000" cy="5262097"/>
          </a:xfrm>
          <a:prstGeom prst="rect">
            <a:avLst/>
          </a:prstGeom>
        </p:spPr>
      </p:pic>
      <p:pic>
        <p:nvPicPr>
          <p:cNvPr id="8194" name="Picture 2" descr="https://api.ingrad.ru/photos/content_items/75a0206a-7ef5-48bd-ac58-cba55f057a9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299" y="4911234"/>
            <a:ext cx="2648585" cy="160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0280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99345" y="2809435"/>
            <a:ext cx="70644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Развитие персонального бренда позволило развить новые бизнес-проекты</a:t>
            </a:r>
            <a:endParaRPr lang="ru-RU" sz="2800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78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088285" y="802844"/>
            <a:ext cx="54401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55878"/>
            <a:r>
              <a:rPr lang="en-US" sz="2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U</a:t>
            </a:r>
            <a:r>
              <a:rPr lang="ru-RU" sz="2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 С</a:t>
            </a:r>
            <a:r>
              <a:rPr lang="en-US" sz="2400" b="1" dirty="0" err="1" smtClean="0">
                <a:solidFill>
                  <a:prstClr val="white"/>
                </a:solidFill>
                <a:latin typeface="Century Gothic" panose="020B0502020202020204" pitchFamily="34" charset="0"/>
              </a:rPr>
              <a:t>afe</a:t>
            </a:r>
            <a:r>
              <a:rPr lang="en-US" sz="2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 – </a:t>
            </a:r>
            <a:r>
              <a:rPr lang="ru-RU" sz="2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собственный проект</a:t>
            </a:r>
            <a:r>
              <a:rPr lang="en-US" sz="2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  <a:r>
              <a:rPr lang="ru-RU" sz="2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основателей </a:t>
            </a:r>
            <a:r>
              <a:rPr lang="en-US" sz="2400" b="1" dirty="0" err="1" smtClean="0">
                <a:solidFill>
                  <a:prstClr val="white"/>
                </a:solidFill>
                <a:latin typeface="Century Gothic" panose="020B0502020202020204" pitchFamily="34" charset="0"/>
              </a:rPr>
              <a:t>Remontologika</a:t>
            </a:r>
            <a:r>
              <a:rPr lang="en-US" sz="2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. </a:t>
            </a:r>
          </a:p>
          <a:p>
            <a:pPr algn="ctr" defTabSz="855878"/>
            <a:endParaRPr lang="en-US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 defTabSz="855878"/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Накопленный опыт и знания в проектировании и ремонтах коммерческих помещений  позволил в короткие сроки запустить уютное кафе с итальянской кухней в ЖК </a:t>
            </a:r>
            <a:r>
              <a:rPr lang="en-US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“</a:t>
            </a: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Отрада</a:t>
            </a:r>
            <a:r>
              <a:rPr lang="en-US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”</a:t>
            </a: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.</a:t>
            </a:r>
          </a:p>
          <a:p>
            <a:pPr algn="ctr" defTabSz="855878"/>
            <a:endParaRPr lang="ru-RU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 defTabSz="855878"/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Очень интересный опыт, когда ты сам становишься заказчиком в собственном проекте))</a:t>
            </a:r>
            <a:endParaRPr lang="en-US" sz="2400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0768" cy="686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356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87" b="1"/>
          <a:stretch/>
        </p:blipFill>
        <p:spPr>
          <a:xfrm>
            <a:off x="0" y="-115747"/>
            <a:ext cx="5143500" cy="69737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27179" y="698673"/>
            <a:ext cx="537065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55878"/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Как и любой проект, дизайн кафе мы начали с эскизного проектирования на бумаге, в надежде найти самое оптимальное решение.</a:t>
            </a:r>
          </a:p>
          <a:p>
            <a:pPr algn="ctr" defTabSz="855878"/>
            <a:endParaRPr lang="ru-RU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 defTabSz="855878"/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Были просмотрены тысячи фотографий заведений по всему миру на основе которых была придумана концепция.</a:t>
            </a:r>
          </a:p>
          <a:p>
            <a:pPr algn="ctr" defTabSz="855878"/>
            <a:endParaRPr lang="ru-RU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 defTabSz="855878"/>
            <a:r>
              <a:rPr lang="ru-RU" sz="20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Кстати, нашим заказчикам мы всегда советуем перед началом проектирования подобрать фотографии тех интерьеров или решений, которые им нравятся.</a:t>
            </a:r>
            <a:endParaRPr lang="en-US" sz="2400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5650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9" r="13345"/>
          <a:stretch/>
        </p:blipFill>
        <p:spPr>
          <a:xfrm>
            <a:off x="0" y="1006295"/>
            <a:ext cx="5289631" cy="5139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91514" y="2052381"/>
            <a:ext cx="54516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55878"/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На собственном опыте мы еще раз убедились в том, что помимо грамотного выбора самой локации помещения важны глубокие знания в области инженерии </a:t>
            </a:r>
          </a:p>
          <a:p>
            <a:pPr algn="ctr" defTabSz="855878"/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(электрика, сантехника, система вентиляции и пожаротушения).</a:t>
            </a:r>
            <a:endParaRPr lang="en-US" sz="2400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501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7" b="25401"/>
          <a:stretch/>
        </p:blipFill>
        <p:spPr>
          <a:xfrm>
            <a:off x="0" y="0"/>
            <a:ext cx="1221129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2273" y="1010661"/>
            <a:ext cx="39353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55878"/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Не один раз мы спускались в подвал дома, а также поднимались на крышу, работая над инженерными проектами </a:t>
            </a:r>
            <a:r>
              <a:rPr lang="en-US" sz="2400" dirty="0" smtClean="0">
                <a:solidFill>
                  <a:prstClr val="white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</a:t>
            </a:r>
            <a:endParaRPr lang="en-US" sz="2400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1975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98" y="-14675"/>
            <a:ext cx="10313043" cy="687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808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909" y="750473"/>
            <a:ext cx="7944091" cy="52939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84" y="750473"/>
            <a:ext cx="4231056" cy="529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432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10" y="832436"/>
            <a:ext cx="4265990" cy="53377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9"/>
          <a:stretch/>
        </p:blipFill>
        <p:spPr>
          <a:xfrm>
            <a:off x="605" y="832436"/>
            <a:ext cx="7823881" cy="533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87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2941" cy="3654706"/>
          </a:xfrm>
          <a:prstGeom prst="rect">
            <a:avLst/>
          </a:prstGeom>
        </p:spPr>
      </p:pic>
      <p:pic>
        <p:nvPicPr>
          <p:cNvPr id="20482" name="Picture 2" descr="https://lh3.googleusercontent.com/pC43rXya9UnFTIRPl0LvzQobh6Kd0PG4BSTnzQVTR6zqPptDWV5-iolk_K44SqL7KfIMoqAeDYYz5ZARKl9XZdn8GvQjJRk6NOwrATPYJtsmJWXOmzYxhIpcbsBLGFsNVD2ejbeeP7VYCF4bZwBZB4_N-6R5nX2xUvvLTi58nsh3CXBorQ-_jHVE8dpS4e6OcoJd5U25uJuNhxYXuBat7T94CII5-mNiH7dnguc5syZcL8iZ2zepW3_TyReO5LmLa8e7jvOnBSqkgYc5S8gC14pbTWI9ks7RvvYh0nQIsH4rSrI40xCHrGwvq45DjiIAgw4YdRP038zIB8MXhHiXWZFKpZHVcqACx2-KExpjCFSAs6hG5I8iARcXwsBSw4xTzB4rVcQows3m68M_-w0j1NO_Bfds9zPeZGp4jjMU0FVg0uqn8BZmJQzOarqy_YlESPW8gt_8LQhhwRSuLCzwrIA95wvxupf9X_uAf2uGcqXOveKNAhYULBzLOg0IUKDkcfBcE4TOWk1CTTxGVVDOK-1RIhPnl4t70dh-fQ0w29bo5rjO5-JLzJv4MIV11vuv-2Po7tliPnfVhXcVh0voXoj12VYEwffO7oYrNgZNYZsfjJH-MvjPCYCc5EC9ND-6HbL6rf7pXTEXP24fLCzHpK5VLao1UuwydKf-cbgkZBjiqr68HczbX_h0wK7S4RIBrp2Kh0FY0C63fETkTI9akAKw=w1190-h893-n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95"/>
          <a:stretch/>
        </p:blipFill>
        <p:spPr bwMode="auto">
          <a:xfrm>
            <a:off x="0" y="3683643"/>
            <a:ext cx="4872941" cy="317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65134" y="1184282"/>
            <a:ext cx="51854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55878"/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Параллельно с разработкой концепции и дизайна кафе мы открыли для себя много нового.</a:t>
            </a:r>
          </a:p>
          <a:p>
            <a:pPr algn="ctr" defTabSz="855878"/>
            <a:endParaRPr lang="ru-RU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 defTabSz="855878"/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Например, стали разбираться в сортах кофе с разных точек планеты, а также в тонкостях и различиях кофе-машин.</a:t>
            </a:r>
          </a:p>
          <a:p>
            <a:pPr algn="ctr" defTabSz="855878"/>
            <a:endParaRPr lang="ru-RU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 defTabSz="855878"/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В целом мы поняли, что любой новый проект дает нам бесценные знания и опыт.</a:t>
            </a:r>
          </a:p>
        </p:txBody>
      </p:sp>
    </p:spTree>
    <p:extLst>
      <p:ext uri="{BB962C8B-B14F-4D97-AF65-F5344CB8AC3E}">
        <p14:creationId xmlns:p14="http://schemas.microsoft.com/office/powerpoint/2010/main" val="27095562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0"/>
          <a:stretch/>
        </p:blipFill>
        <p:spPr>
          <a:xfrm>
            <a:off x="0" y="0"/>
            <a:ext cx="2523281" cy="3434080"/>
          </a:xfrm>
          <a:prstGeom prst="rect">
            <a:avLst/>
          </a:prstGeom>
        </p:spPr>
      </p:pic>
      <p:pic>
        <p:nvPicPr>
          <p:cNvPr id="21506" name="Picture 2" descr="https://lh3.googleusercontent.com/AqpFLkWVBKqkgk4qjNlbWw12bCeHuhBTQhwYHM5KPv1O9TSlMItUWaxQNawQDcD9gkaBsBzG5bJtDh0FEMbgsM1DdgYFvWj2zcivslbljaPupvjEAzutAoFbILk-Bc4kAb5CRwkSeJcCVsa92R7zVS83n950O3gsHs5Psn31W2Vf7ElSYfrVT_obZftw0dQ6bJ29RfqPluZCoQYBTM8qQRF3RXAWykJfgpHiHPhMySRxXBn1GCNoaH4Ptqr_NqBmyTTIJNGeUqay-1Jx4lR3LfOtlGgOckdnfKxKBZExKt3D41labTsenGbjKylx_srxd-vwAP1DIlvd6xGYrZc1jY9pM8mvf5RJFSlH173ETfyVM1OUxyzDxuA9l6CoS_3PnGaxycmyXcw-65deo2gE6rY_k2Yd8sCI1lY32AnVXNQwoJW60lsGll0-IsM-gYVtbevXQ0V6kD1hRyw0Qoc48ZUUTjqTXUlWw9562ecpu1eIhBKfzIKjzTM_N4OOizxbodwZACdU4fyD3m75Q2JuI7_3_5ubbTmgI4ERkB_jk0hfEzRj-U9C-WsK9JiHzheY1501clB78fXoGOU9RITvbGORiW2513E55brishnWqkIbhSX1cbeMM9mFWyZyiUUTTyF-SHEHtD_aTJ3-JlKLmKDE3ADQ5RQVitzs3th1UdhLrxMmlrJECYg8NhsHJQIvA6VjBGQH0JYzZG7oyegwAni0=w1190-h893-n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" r="19712"/>
          <a:stretch/>
        </p:blipFill>
        <p:spPr bwMode="auto">
          <a:xfrm>
            <a:off x="2601987" y="131437"/>
            <a:ext cx="3379705" cy="330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s://lh3.googleusercontent.com/ln0KogOh5KYaCwjk84oPyYoDLRzNycIx7CQUVxUu02yh_lv28L1pijYyM9c7FVErOFNJrrHhnyZKrXVlzMJGtTUZsyB6F969h0V3nRLOSs0naKHwbN_7-XH65CwNR-iVyV9Wr-uuLzr4q58VcAAGPFXZgv5LeIgGaCvC66hBx91aw_kxJ3upzQfvqv0jyQIqUUaoUYA2hJPifX3piEk21VvXNocbwoCrFQOx9gQsvt53FZbsZrUvnftF-bJRT_JGRis2-Y0X9V4sxpf6fPGPiTzh8aDM28b9Fm1_ayimR6HIm1PrEU0rS-C7fxg3SNB9Fhr1vt90f-uY9UXMw2jLT7NnJkHyJkI6sjSNoRUch8yDcPAhR17RcoITTEDFnfsEzj9ko-iHv7mqYrxE6acK3W39Pswb3Zs-zf2wBI3P67Re_XrePn-dwkqOEPoOa13u3NLwoDp8qR02Ptcf5P8DOvr4oyU2sOadC_k7Oi8ykSsJ2Y0WkWGcOxw5PGn4kIwBGBdKF7ItWxf6IlHyN-Oz8jHmPlum1pkVWlky8WW8FTcLDPSX99Z2g6aTVp95h26qxsYt6CFTejNjjEtezsWbTg0RBUjvje7yW0LjBk2gfXTF5uBKmQrWyAx5_dnWA4K3TH7RufAxeEkTZFOQRqadGebrcg5FB0mKGid-MdaxAIDuZ7RSVoqFeZhzK3Ly11pnJ6RPJkd5OOGssAmI3C2kS0P1=w1190-h893-n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1" r="7494"/>
          <a:stretch/>
        </p:blipFill>
        <p:spPr bwMode="auto">
          <a:xfrm>
            <a:off x="6060398" y="131436"/>
            <a:ext cx="3404074" cy="330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ttps://lh3.googleusercontent.com/yQIiJ5MpqTliNBQ5ePFmskPX-TqAsfsPcbhGDpVgjRCCzdjfzP-VpeSEuWSTx9lMGQXt74Zb-ktUzT0fSxzTNVopiLFl0g4-gCPnpl4CHi-h8aZ19u9I5yZcCLL6V8N-cch_HBumVH__K3pbhmn31D0CIuasa_7xj2MrRGkJcalawmjWLPkKAQqdOPIyPQX-qltf4CJjrcPdiM-vvwl8nxmSeCu34oV1Qrd5H8DOUqFPtlNekNITqn_mCZ-YztWHA0dvWtGazjdmvoT41LXdcx4H_o4eagBQnEhLHqcI27kynLmmp5AUvEbxsuqiTI9MuBc9L7QS-7NqyLdYVfYBvZjktabF6QjksFsrGrAV3U5JoznmKg9TaAiMpgwz8SNrxZm_jdLEVrJYIEIEQSmRhUHH-PWzOqnD8ScmBxYKQx9Ub8yr3Epk5OZx-OHe4qNi2ghFu9DVDudU3pbKqaQw9Z-sZ6N3wMP8Xj555TeR1EhpAULMNY1J7BKnWxZI5ZRCnaleb6uU285Y4vMmQYmvwbdnAaUiuI7-afQwzc8d4FCP5L4nEFMqKkaRrDC7Pi95hmlujjb2wEy6QB8U6wWw9OQ1zzxCuwYbFvVSR732OFAQhWyNmBVlLdDmETuJcvyeqzW9jYORb08JyuGFLRWnMQHRdvSw0qI-Kyh_0OhVc__xA9jqVyIdiRNYnVPYoNtLi3xD5olVH33XurDO2g-nuUQO=w670-h893-n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6139"/>
            <a:ext cx="2529840" cy="337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https://lh3.googleusercontent.com/LjtGzMlrmzpKUP1PXU-v4_YVk34RoSdBekH_uVoVfTZZ34Q9nnXarDHVwsAONXPGJr3n6sw5vOiBMNnvr1LzCrJ6x-jl5hW3fADNK1WN7BBzQE3Tjqxz_Z4yXzqKoFF9BPMlO-HlRhQn7jUVvcWVx8emITirnQoDXAS8dki5HRWa5vXaxbz0dq3rmPUrIKR_1-Vi1l9tcvWfZetrcpBdQuuiB1Ty6nVOCQajnMsSnQF9bytWaRBd9yAdPTb-9DVom5G9vafikIbWUwnIQ8HwlZ2wuIj_s1xCYuggaHyXoG5-9mQFoQW26zdLxm34oBNcokejmNL1DkDOOb7iVUXvVOhPU0zb6jqPH01yBOXIKn7U5wVGITReOvQO6C_Ewr8Ri95lZTIxFmdK1I8hrg_mBzwWC0VSoniZDYoecxEnN33q13i7AeIWa6nx2QNyWAuL9uNLLsM9uf3GmTZCXL0pRnGwlnoOqoc1Yq2ZGubW3zOMc6cBmLCM60JQnjaxJOvfMcFbFTNHK4njiWe8SLpNK-ATNGLlVUDiF0iSRg4qXEaydngTBisOQfaM9vri5MDWYRo99GoJ7dfPeFpjVO2oCPTo3bp8lPDSZfX6KP3eOIUExUrGP7UBVvpagfpx-A8sztmhNG2WcEb5Nzcz9PSHhlJ8X9K9w7OG2kbaQysqWH8TD0dIZXpIQc6LWuWOsaXGJ4Iewd5NMqwVfb6RghV6dds9=w1190-h893-no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08" b="10025"/>
          <a:stretch/>
        </p:blipFill>
        <p:spPr bwMode="auto">
          <a:xfrm>
            <a:off x="2601987" y="3486139"/>
            <a:ext cx="3392413" cy="332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 descr="https://lh3.googleusercontent.com/TlIukCk21CoCfJWNIiHhEA8tCaUrmgDGfUt0ol1Ry3okETaihhUFwHHxWzvioUTQ6dqxSa9S8J4hx8WTB8MvFTNo0Aau9iZQnR0nvuv2tMMM9kw3KD9X1sZhBKHT-M8Y05oL6D1Rx00n2aonIOPETz496LAa1e6KR-NwBmftMEt1_LZ_dZCvz4VDZQC_BdRJsaM2_75Ju-Ll8IOvR3C9oWLKYCK5Fgw10pE1OsWamUW3h4sRoYMcv5M_HBTGJx_0TF-z11n-YMIvDITiOH3FRLChSqtTl4UNc50jc7y51JfW6biooaVDwhutVemRC1dtqhlZItJUgx4nbYAiIrDwhu4j8aN_OPcrUU-UV731Lb2YKd0kauO05ZUiNgiShEdUr1Be6OiZ-1KWFlWVULMTVbrKFJnBlLsbjwAWNGFF4KpwRMq8-LXxCLYbpnnxAld_wg1uPcXmwuFUdtLUiVkyOJQutFjl7sSk8DFkuKpP4mbS5J_gTeal6wOcaVKo93zmuqrQP1QX7vwUWJaje93agcUDolO-MAbcwhjfriPyT2p52ulmaONy1-7u9FZxYqbhi2-ojjlQBnDD9vcSmqXiW_eOoegVUejEHBTsp3zZSA6C4cgKFHrAPqmGzW-bYvgoEB1SpXomw368c6cPmp9-k5Pvc7chZWb5HsWblVktYOTzccB34uxn2ayplPoGNMYgYI8uvYW2iWNwUY8ZZhXpZ7cD=w670-h893-no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6" b="5598"/>
          <a:stretch/>
        </p:blipFill>
        <p:spPr bwMode="auto">
          <a:xfrm>
            <a:off x="9557527" y="131437"/>
            <a:ext cx="2545983" cy="330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6" name="Picture 12" descr="https://lh3.googleusercontent.com/ylcgTLcLYeshEErqlfq2QbC39zK7i4vPj73xYBwvxwDfRZxWHFOpd5rJHXFgNfdB7WhHtqei3l5H_y1VTIbSswaqpVhq6ysB9EbSkb_8RZIRtDRitWmS-B7-4w_nMqzeJytPvtvAOKxC5hUfNQOmAl3_I_rfroimYS9pu-gpQK8QyTWBpaRlk6iQ-XM3K5CbNCjOp2W22CQOXnPIRU5azmauNVjnYC0vIoOZ-z27yb4H2RxiwF7uDcizK-OaqvU-PzbLjUi4oaVIyfR8Yisyak79MO_BNgGkam7auVN4yTYTYKgO05ZTwhMXq9NZZtiH8ZbOgrOfe7I4ndUngkO8Iibev_1hM1MllALpYS3jtqSPHkgYa0nEEo-B1ZjLRVUc_jMMkgaXAdR_Qn8J7DW6oJxdb4em1Jz_iXFXX5F-NJ-t4m8EIYsbTzUmFoYbgNtwPVFt-3V1VZckdcBtUC-3D_ltaPbcSsw3wJqXw0ZE-chrUeTJgFwkIICLOYjFRcg-iCFxse-6XiauhZnHkaA43ebIZBI_yLm9Ipi9RRoFfwfwgBtScJrAn8xmM_gK26kEMvnNjW0hbcgJgdYHuszEO_RbiZsGMMq3sZ8w8B7rgBd5vrpFJL7-BpltTGyjxE_EoOpglsVs3zG1j1qJimPC1yWtTrYaSqcWtqzYMvkGdjnTWTB1pesIkN8ZG8u6KeFymudx_4YB086Td-fS21RZLIfS=w670-h893-no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1"/>
          <a:stretch/>
        </p:blipFill>
        <p:spPr bwMode="auto">
          <a:xfrm>
            <a:off x="9557527" y="3486139"/>
            <a:ext cx="2545983" cy="331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8" name="Picture 14" descr="https://lh3.googleusercontent.com/O7Eme6vFzLb84lg4Q0jWs_3N4eoxcs3TgX18QaEHMBh1_TQumgLKV8NCHe80N6PNezOJYAIN0a6hfvaCCK5-J27m8oANc2v5dYiNQ273ph0qPiVOpgiplc4xtlKMyf2cAECoK3d9xfpv_EiFtHJUScdQW1ikHvEGN_yTLY9k0tdoIIgCiLNHvUeihbGxWjVdqzLV3_mcgTpOzF04pmP_a_FFQKcP8rjNMPz32IlbLVNtbrg2lXMs2M5aXUTU3liLL0SCwgacEtP3XpRXvwCT0sLDIR12G6sDSjl0-BJasNQPEzlckYNQr_FCGQA2dhd2gUC1dH8tQ5lZtgvBelQYxcK9BcdBJcNZmItHEHg3yEDfUs-ufQDG2knoCHZumNP0PHHNhPXVB4gC4dLV7xh592Pa7gcDhTz3NqEy6wllesi4IVSAYXDdI0lh4XkmbRRhnlGEYTi7G_V5DH4-CIz9Y55BJvY1xFB1UBgBi1OT-AqmKg1zJpI75rtwrkIvgtKLeHnqXWS9ZtMjDAyUtba2ZqyH7UUY3vM3pv6XBw0T2hrCqAt_07Z6ps9-mrcyZNosbjupbCyRuL5eCSSmoivd02DuR3i5PIG9nEJHis-jqe_4R9s_x0L7CYZs-HPEeU5Qd4xoKTlrcbCaKHLioQADgONgJh73oZGwv3xu9mlDfj1XalONWsV5l2zdKwdDPo3ssQVDG_zjrceamWgbm_O8PaiM=w670-h893-no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6" b="3289"/>
          <a:stretch/>
        </p:blipFill>
        <p:spPr bwMode="auto">
          <a:xfrm>
            <a:off x="6060398" y="3486140"/>
            <a:ext cx="3404074" cy="334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5001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2098"/>
            <a:ext cx="5868529" cy="46632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354" y="732098"/>
            <a:ext cx="6217647" cy="46632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03530" y="5663684"/>
            <a:ext cx="77416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55878"/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Спустя 3 месяца с момента начала ремонта мы готовились принимать первых посетителей </a:t>
            </a:r>
            <a:r>
              <a:rPr lang="en-US" sz="2400" dirty="0" smtClean="0">
                <a:solidFill>
                  <a:prstClr val="white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</a:t>
            </a:r>
            <a:endParaRPr lang="en-US" sz="2400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5561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0" b="14609"/>
          <a:stretch/>
        </p:blipFill>
        <p:spPr>
          <a:xfrm>
            <a:off x="5143500" y="0"/>
            <a:ext cx="7048500" cy="38543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8" t="188" r="288" b="44147"/>
          <a:stretch/>
        </p:blipFill>
        <p:spPr>
          <a:xfrm>
            <a:off x="5143501" y="3854370"/>
            <a:ext cx="7048500" cy="299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3344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1" y="1238491"/>
            <a:ext cx="3082864" cy="43044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1238491"/>
            <a:ext cx="5752572" cy="43026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7119" y="1238491"/>
            <a:ext cx="3047006" cy="43026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432" y="5099401"/>
            <a:ext cx="1126475" cy="112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2077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16283" y="2757734"/>
            <a:ext cx="935234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Полученный опыт в бизнесе и экспертиза в маркетинге позволила мне начать развивать направление по запуску и </a:t>
            </a:r>
            <a:r>
              <a:rPr lang="en-US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“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упаковке</a:t>
            </a:r>
            <a:r>
              <a:rPr lang="en-US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” 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новых бизнесов с минимальными вложениями. </a:t>
            </a:r>
          </a:p>
          <a:p>
            <a:pPr algn="ctr"/>
            <a:endParaRPr lang="ru-RU" sz="28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Проект </a:t>
            </a:r>
            <a:r>
              <a:rPr 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  <a:hlinkClick r:id="rId2"/>
              </a:rPr>
              <a:t>wrap.bz</a:t>
            </a:r>
            <a:r>
              <a:rPr lang="en-US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  <a:r>
              <a:rPr lang="ru-RU" sz="28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доказал, что с минимальным бюджетом можно запускать проекты любой сложности.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532" y="625033"/>
            <a:ext cx="3695088" cy="168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42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858" y="338865"/>
            <a:ext cx="3400755" cy="20884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759" y="4604375"/>
            <a:ext cx="3541854" cy="2204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887" y="2338693"/>
            <a:ext cx="3664955" cy="233474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54" y="590309"/>
            <a:ext cx="3973449" cy="25700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4360">
            <a:off x="114669" y="3400804"/>
            <a:ext cx="3807253" cy="226497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342642" y="2312171"/>
            <a:ext cx="45084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55878"/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Современные </a:t>
            </a:r>
            <a:r>
              <a:rPr lang="en-US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SAAS-</a:t>
            </a: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решения позволяют делать продающие презентации </a:t>
            </a:r>
            <a:r>
              <a:rPr lang="ru-RU" sz="2400" dirty="0">
                <a:solidFill>
                  <a:prstClr val="white"/>
                </a:solidFill>
                <a:latin typeface="Century Gothic" panose="020B0502020202020204" pitchFamily="34" charset="0"/>
              </a:rPr>
              <a:t>и </a:t>
            </a: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лэндинги </a:t>
            </a:r>
            <a:r>
              <a:rPr lang="ru-RU" sz="2400" dirty="0">
                <a:solidFill>
                  <a:prstClr val="white"/>
                </a:solidFill>
                <a:latin typeface="Century Gothic" panose="020B0502020202020204" pitchFamily="34" charset="0"/>
              </a:rPr>
              <a:t>за 1 </a:t>
            </a:r>
            <a:r>
              <a:rPr lang="ru-RU" sz="24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день или разработать полноценную маркетинговую стратегию и реализовать её для любого бизнеса.</a:t>
            </a:r>
            <a:endParaRPr lang="ru-RU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29326">
            <a:off x="6341101" y="223155"/>
            <a:ext cx="1544082" cy="14012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73871" y="807700"/>
            <a:ext cx="307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5878"/>
            <a:r>
              <a:rPr lang="ru-RU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Это уже реализованные нами проекты в 2019</a:t>
            </a:r>
            <a:endParaRPr lang="ru-RU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64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79699" y="2646618"/>
            <a:ext cx="29354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СПАСИБО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47125" y="4190938"/>
            <a:ext cx="440056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Максюта Дмитрий</a:t>
            </a:r>
          </a:p>
          <a:p>
            <a:pPr lvl="1"/>
            <a:endParaRPr lang="en-US" sz="2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lvl="2"/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+7</a:t>
            </a:r>
            <a:r>
              <a:rPr lang="en-US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925</a:t>
            </a:r>
            <a:r>
              <a:rPr lang="en-US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054</a:t>
            </a:r>
            <a:r>
              <a:rPr lang="en-US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08</a:t>
            </a:r>
            <a:r>
              <a:rPr lang="en-US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88</a:t>
            </a:r>
          </a:p>
          <a:p>
            <a:pPr lvl="2"/>
            <a:r>
              <a:rPr lang="en-US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dimmaks.com</a:t>
            </a:r>
          </a:p>
          <a:p>
            <a:pPr lvl="2"/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@</a:t>
            </a:r>
            <a:r>
              <a:rPr lang="en-US" sz="28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dimmaks_com</a:t>
            </a:r>
            <a:endParaRPr lang="ru-RU" sz="2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849" y="5665144"/>
            <a:ext cx="370568" cy="3705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072" y="6088855"/>
            <a:ext cx="337345" cy="3373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668" y="5166974"/>
            <a:ext cx="361927" cy="36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2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4784</TotalTime>
  <Words>1266</Words>
  <Application>Microsoft Office PowerPoint</Application>
  <PresentationFormat>Широкоэкранный</PresentationFormat>
  <Paragraphs>130</Paragraphs>
  <Slides>60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60</vt:i4>
      </vt:variant>
    </vt:vector>
  </HeadingPairs>
  <TitlesOfParts>
    <vt:vector size="72" baseType="lpstr">
      <vt:lpstr>Arial</vt:lpstr>
      <vt:lpstr>Calibri</vt:lpstr>
      <vt:lpstr>Calibri Light</vt:lpstr>
      <vt:lpstr>Century Gothic</vt:lpstr>
      <vt:lpstr>Segoe Print</vt:lpstr>
      <vt:lpstr>Wingdings</vt:lpstr>
      <vt:lpstr>Тема Office</vt:lpstr>
      <vt:lpstr>Специальное оформление</vt:lpstr>
      <vt:lpstr>1_Специальное оформление</vt:lpstr>
      <vt:lpstr>1_Тема Office</vt:lpstr>
      <vt:lpstr>2_Специальное оформление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dimmax</dc:creator>
  <cp:lastModifiedBy>dimmax</cp:lastModifiedBy>
  <cp:revision>150</cp:revision>
  <dcterms:created xsi:type="dcterms:W3CDTF">2019-10-13T09:09:28Z</dcterms:created>
  <dcterms:modified xsi:type="dcterms:W3CDTF">2019-12-18T10:23:13Z</dcterms:modified>
</cp:coreProperties>
</file>